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6"/>
  </p:notesMasterIdLst>
  <p:handoutMasterIdLst>
    <p:handoutMasterId r:id="rId67"/>
  </p:handoutMasterIdLst>
  <p:sldIdLst>
    <p:sldId id="256" r:id="rId2"/>
    <p:sldId id="257" r:id="rId3"/>
    <p:sldId id="277" r:id="rId4"/>
    <p:sldId id="266" r:id="rId5"/>
    <p:sldId id="283" r:id="rId6"/>
    <p:sldId id="284" r:id="rId7"/>
    <p:sldId id="292" r:id="rId8"/>
    <p:sldId id="291" r:id="rId9"/>
    <p:sldId id="295" r:id="rId10"/>
    <p:sldId id="298" r:id="rId11"/>
    <p:sldId id="299" r:id="rId12"/>
    <p:sldId id="345" r:id="rId13"/>
    <p:sldId id="336" r:id="rId14"/>
    <p:sldId id="361" r:id="rId15"/>
    <p:sldId id="346" r:id="rId16"/>
    <p:sldId id="347" r:id="rId17"/>
    <p:sldId id="348" r:id="rId18"/>
    <p:sldId id="302" r:id="rId19"/>
    <p:sldId id="296" r:id="rId20"/>
    <p:sldId id="300" r:id="rId21"/>
    <p:sldId id="301" r:id="rId22"/>
    <p:sldId id="293" r:id="rId23"/>
    <p:sldId id="294" r:id="rId24"/>
    <p:sldId id="311" r:id="rId25"/>
    <p:sldId id="315" r:id="rId26"/>
    <p:sldId id="312" r:id="rId27"/>
    <p:sldId id="313" r:id="rId28"/>
    <p:sldId id="355" r:id="rId29"/>
    <p:sldId id="353" r:id="rId30"/>
    <p:sldId id="354" r:id="rId31"/>
    <p:sldId id="350" r:id="rId32"/>
    <p:sldId id="306" r:id="rId33"/>
    <p:sldId id="356" r:id="rId34"/>
    <p:sldId id="316" r:id="rId35"/>
    <p:sldId id="317" r:id="rId36"/>
    <p:sldId id="318" r:id="rId37"/>
    <p:sldId id="319" r:id="rId38"/>
    <p:sldId id="320" r:id="rId39"/>
    <p:sldId id="357" r:id="rId40"/>
    <p:sldId id="349" r:id="rId41"/>
    <p:sldId id="307" r:id="rId42"/>
    <p:sldId id="308" r:id="rId43"/>
    <p:sldId id="321" r:id="rId44"/>
    <p:sldId id="324" r:id="rId45"/>
    <p:sldId id="330" r:id="rId46"/>
    <p:sldId id="329" r:id="rId47"/>
    <p:sldId id="310" r:id="rId48"/>
    <p:sldId id="331" r:id="rId49"/>
    <p:sldId id="325" r:id="rId50"/>
    <p:sldId id="326" r:id="rId51"/>
    <p:sldId id="333" r:id="rId52"/>
    <p:sldId id="334" r:id="rId53"/>
    <p:sldId id="327" r:id="rId54"/>
    <p:sldId id="342" r:id="rId55"/>
    <p:sldId id="343" r:id="rId56"/>
    <p:sldId id="360" r:id="rId57"/>
    <p:sldId id="362" r:id="rId58"/>
    <p:sldId id="358" r:id="rId59"/>
    <p:sldId id="359" r:id="rId60"/>
    <p:sldId id="282" r:id="rId61"/>
    <p:sldId id="290" r:id="rId62"/>
    <p:sldId id="289" r:id="rId63"/>
    <p:sldId id="288" r:id="rId64"/>
    <p:sldId id="276" r:id="rId6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1236" userDrawn="1">
          <p15:clr>
            <a:srgbClr val="A4A3A4"/>
          </p15:clr>
        </p15:guide>
        <p15:guide id="2" pos="5117" userDrawn="1">
          <p15:clr>
            <a:srgbClr val="A4A3A4"/>
          </p15:clr>
        </p15:guide>
        <p15:guide id="3" pos="1647" userDrawn="1">
          <p15:clr>
            <a:srgbClr val="A4A3A4"/>
          </p15:clr>
        </p15:guide>
        <p15:guide id="4" pos="13713" userDrawn="1">
          <p15:clr>
            <a:srgbClr val="A4A3A4"/>
          </p15:clr>
        </p15:guide>
        <p15:guide id="5" orient="horz" pos="7495" userDrawn="1">
          <p15:clr>
            <a:srgbClr val="A4A3A4"/>
          </p15:clr>
        </p15:guide>
        <p15:guide id="6" orient="horz" pos="2120" userDrawn="1">
          <p15:clr>
            <a:srgbClr val="A4A3A4"/>
          </p15:clr>
        </p15:guide>
        <p15:guide id="7" orient="horz" pos="3095" userDrawn="1">
          <p15:clr>
            <a:srgbClr val="A4A3A4"/>
          </p15:clr>
        </p15:guide>
        <p15:guide id="8" orient="horz" pos="941" userDrawn="1">
          <p15:clr>
            <a:srgbClr val="A4A3A4"/>
          </p15:clr>
        </p15:guide>
        <p15:guide id="9" orient="horz" pos="7087" userDrawn="1">
          <p15:clr>
            <a:srgbClr val="A4A3A4"/>
          </p15:clr>
        </p15:guide>
        <p15:guide id="10" orient="horz" pos="4071" userDrawn="1">
          <p15:clr>
            <a:srgbClr val="A4A3A4"/>
          </p15:clr>
        </p15:guide>
        <p15:guide id="11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Стиль из темы 1 - акцент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1"/>
  </p:normalViewPr>
  <p:slideViewPr>
    <p:cSldViewPr snapToGrid="0" showGuides="1">
      <p:cViewPr varScale="1">
        <p:scale>
          <a:sx n="52" d="100"/>
          <a:sy n="52" d="100"/>
        </p:scale>
        <p:origin x="896" y="224"/>
      </p:cViewPr>
      <p:guideLst>
        <p:guide orient="horz" pos="1236"/>
        <p:guide pos="5117"/>
        <p:guide pos="1647"/>
        <p:guide pos="13713"/>
        <p:guide orient="horz" pos="7495"/>
        <p:guide orient="horz" pos="2120"/>
        <p:guide orient="horz" pos="3095"/>
        <p:guide orient="horz" pos="941"/>
        <p:guide orient="horz" pos="7087"/>
        <p:guide orient="horz" pos="4071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notesMaster" Target="notesMasters/notesMaster1.xml"/><Relationship Id="rId67" Type="http://schemas.openxmlformats.org/officeDocument/2006/relationships/handoutMaster" Target="handoutMasters/handoutMaster1.xml"/><Relationship Id="rId68" Type="http://schemas.openxmlformats.org/officeDocument/2006/relationships/presProps" Target="presProps.xml"/><Relationship Id="rId69" Type="http://schemas.openxmlformats.org/officeDocument/2006/relationships/viewProps" Target="viewProp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theme" Target="theme/theme1.xml"/><Relationship Id="rId71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8" Type="http://schemas.microsoft.com/office/2015/10/relationships/revisionInfo" Target="revisionInfo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="" xmlns:a16="http://schemas.microsoft.com/office/drawing/2014/main" id="{AB59A632-C249-43A5-8C62-8D250CCA95B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F218A66E-5D9F-4A22-82B1-737F2F18E0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8CE6978B-BC63-4BF0-B076-A344A05CC9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AABA31C2-8CA6-4131-A865-B42F6C456B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71FBFC-F0B3-4EC9-812F-1CE7C60DAD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888738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gif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30.png>
</file>

<file path=ppt/media/image44.png>
</file>

<file path=ppt/media/image5.png>
</file>

<file path=ppt/media/image6.png>
</file>

<file path=ppt/media/image7.jpg>
</file>

<file path=ppt/media/image8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143423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 — горизонт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Текст заголовка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 — по центр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 — вертик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Текст заголовка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 — в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13169900" y="3238500"/>
            <a:ext cx="9525000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 — 3 шт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–Иван Арсентьев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2387600" y="6045200"/>
            <a:ext cx="19621500" cy="889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«Место ввода цитаты».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hf sldNum="0" hdr="0" ftr="0" dt="0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9.png"/><Relationship Id="rId8" Type="http://schemas.openxmlformats.org/officeDocument/2006/relationships/image" Target="../media/image14.png"/><Relationship Id="rId9" Type="http://schemas.openxmlformats.org/officeDocument/2006/relationships/image" Target="../media/image15.png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9.png"/><Relationship Id="rId8" Type="http://schemas.openxmlformats.org/officeDocument/2006/relationships/image" Target="../media/image14.png"/><Relationship Id="rId9" Type="http://schemas.openxmlformats.org/officeDocument/2006/relationships/image" Target="../media/image15.png"/><Relationship Id="rId10" Type="http://schemas.openxmlformats.org/officeDocument/2006/relationships/image" Target="../media/image16.png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8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8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9.png"/><Relationship Id="rId3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0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3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5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6.jp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4" Type="http://schemas.openxmlformats.org/officeDocument/2006/relationships/hyperlink" Target="https://docs.scipy.org/doc/scipy-0.14.0/reference/generated/scipy.spatial.distance.hamming.html" TargetMode="External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7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9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2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3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4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5.png"/><Relationship Id="rId3" Type="http://schemas.openxmlformats.org/officeDocument/2006/relationships/image" Target="../media/image36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7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4" Type="http://schemas.openxmlformats.org/officeDocument/2006/relationships/image" Target="../media/image42.png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0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30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habrahabr.ru/company/ods/blog/322534/#metod-blizhayshih-sosedey" TargetMode="External"/><Relationship Id="rId4" Type="http://schemas.openxmlformats.org/officeDocument/2006/relationships/hyperlink" Target="https://ru.coursera.org/learn/supervised-learning/lecture/gqbPl/mietriki-v-knn" TargetMode="External"/><Relationship Id="rId1" Type="http://schemas.openxmlformats.org/officeDocument/2006/relationships/slideLayout" Target="../slideLayouts/slideLayout11.xml"/><Relationship Id="rId2" Type="http://schemas.openxmlformats.org/officeDocument/2006/relationships/hyperlink" Target="http://www.tylervigen.com/spurious-correlations" TargetMode="Externa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4" Type="http://schemas.openxmlformats.org/officeDocument/2006/relationships/image" Target="../media/image44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526122" y="5338969"/>
            <a:ext cx="19549605" cy="46053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sz="6600" dirty="0">
                <a:latin typeface="PFBeauSansPro-Regular" panose="02000500000000020004" pitchFamily="50" charset="0"/>
              </a:rPr>
              <a:t>Занятие </a:t>
            </a:r>
            <a:r>
              <a:rPr lang="ru-RU" sz="6600" dirty="0" smtClean="0">
                <a:latin typeface="PFBeauSansPro-Regular" panose="02000500000000020004" pitchFamily="50" charset="0"/>
              </a:rPr>
              <a:t>4</a:t>
            </a:r>
            <a:r>
              <a:rPr lang="ru-RU" sz="6600" dirty="0" smtClean="0">
                <a:latin typeface="PFBeauSansPro-Regular" panose="02000500000000020004" pitchFamily="50" charset="0"/>
              </a:rPr>
              <a:t>.4</a:t>
            </a:r>
            <a:endParaRPr lang="en-US" sz="6600" dirty="0">
              <a:latin typeface="PFBeauSansPro-Regular" panose="02000500000000020004" pitchFamily="50" charset="0"/>
            </a:endParaRPr>
          </a:p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dirty="0" smtClean="0"/>
              <a:t>Метрики расстояний </a:t>
            </a:r>
            <a:r>
              <a:rPr lang="ru-RU" dirty="0"/>
              <a:t>и </a:t>
            </a:r>
            <a:r>
              <a:rPr lang="ru-RU" dirty="0" smtClean="0"/>
              <a:t>алгоритм </a:t>
            </a:r>
            <a:r>
              <a:rPr lang="en-US" dirty="0" err="1" smtClean="0"/>
              <a:t>knn</a:t>
            </a:r>
            <a:endParaRPr lang="ru-RU" dirty="0"/>
          </a:p>
        </p:txBody>
      </p:sp>
      <p:pic>
        <p:nvPicPr>
          <p:cNvPr id="123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29718" y="1990911"/>
            <a:ext cx="3580016" cy="9952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cxnSp>
        <p:nvCxnSpPr>
          <p:cNvPr id="26" name="Прямая со стрелкой 25"/>
          <p:cNvCxnSpPr>
            <a:stCxn id="41" idx="7"/>
            <a:endCxn id="42" idx="3"/>
          </p:cNvCxnSpPr>
          <p:nvPr/>
        </p:nvCxnSpPr>
        <p:spPr>
          <a:xfrm flipV="1">
            <a:off x="2841320" y="6796816"/>
            <a:ext cx="3948154" cy="1673889"/>
          </a:xfrm>
          <a:prstGeom prst="straightConnector1">
            <a:avLst/>
          </a:prstGeom>
          <a:noFill/>
          <a:ln w="381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27" name="TextBox 26"/>
          <p:cNvSpPr txBox="1"/>
          <p:nvPr/>
        </p:nvSpPr>
        <p:spPr>
          <a:xfrm>
            <a:off x="1906863" y="7545824"/>
            <a:ext cx="16202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hangingPunct="1"/>
            <a:r>
              <a:rPr lang="ru-RU" sz="3600" kern="1200" dirty="0" smtClean="0">
                <a:solidFill>
                  <a:prstClr val="black"/>
                </a:solidFill>
                <a:latin typeface="Calibri" panose="020F0502020204030204"/>
              </a:rPr>
              <a:t>точка А</a:t>
            </a:r>
            <a:endParaRPr lang="ru-RU" sz="3600" kern="12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017372" y="5512520"/>
            <a:ext cx="1601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hangingPunct="1"/>
            <a:r>
              <a:rPr lang="ru-RU" sz="3600" kern="1200" dirty="0" smtClean="0">
                <a:solidFill>
                  <a:prstClr val="black"/>
                </a:solidFill>
                <a:latin typeface="Calibri" panose="020F0502020204030204"/>
              </a:rPr>
              <a:t>точка Б</a:t>
            </a:r>
            <a:endParaRPr lang="ru-RU" sz="3600" kern="1200" dirty="0">
              <a:solidFill>
                <a:prstClr val="black"/>
              </a:solidFill>
              <a:latin typeface="Calibri" panose="020F0502020204030204"/>
            </a:endParaRPr>
          </a:p>
        </p:txBody>
      </p:sp>
      <p:cxnSp>
        <p:nvCxnSpPr>
          <p:cNvPr id="29" name="Прямая со стрелкой 28"/>
          <p:cNvCxnSpPr/>
          <p:nvPr/>
        </p:nvCxnSpPr>
        <p:spPr>
          <a:xfrm flipV="1">
            <a:off x="1686261" y="5665075"/>
            <a:ext cx="0" cy="4914234"/>
          </a:xfrm>
          <a:prstGeom prst="straightConnector1">
            <a:avLst/>
          </a:prstGeom>
          <a:noFill/>
          <a:ln w="381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0" name="Прямая со стрелкой 29"/>
          <p:cNvCxnSpPr/>
          <p:nvPr/>
        </p:nvCxnSpPr>
        <p:spPr>
          <a:xfrm>
            <a:off x="1711175" y="10579310"/>
            <a:ext cx="7652281" cy="0"/>
          </a:xfrm>
          <a:prstGeom prst="straightConnector1">
            <a:avLst/>
          </a:prstGeom>
          <a:noFill/>
          <a:ln w="381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1" name="Прямая соединительная линия 30"/>
          <p:cNvCxnSpPr/>
          <p:nvPr/>
        </p:nvCxnSpPr>
        <p:spPr>
          <a:xfrm>
            <a:off x="2716989" y="8559147"/>
            <a:ext cx="0" cy="2020162"/>
          </a:xfrm>
          <a:prstGeom prst="line">
            <a:avLst/>
          </a:prstGeom>
          <a:noFill/>
          <a:ln w="38100" cap="flat" cmpd="sng" algn="ctr">
            <a:solidFill>
              <a:srgbClr val="5B9BD5"/>
            </a:solidFill>
            <a:prstDash val="dash"/>
            <a:miter lim="800000"/>
          </a:ln>
          <a:effectLst/>
        </p:spPr>
      </p:cxnSp>
      <p:cxnSp>
        <p:nvCxnSpPr>
          <p:cNvPr id="32" name="Прямая соединительная линия 31"/>
          <p:cNvCxnSpPr/>
          <p:nvPr/>
        </p:nvCxnSpPr>
        <p:spPr>
          <a:xfrm flipH="1">
            <a:off x="6865842" y="6803126"/>
            <a:ext cx="0" cy="3776183"/>
          </a:xfrm>
          <a:prstGeom prst="line">
            <a:avLst/>
          </a:prstGeom>
          <a:noFill/>
          <a:ln w="38100" cap="flat" cmpd="sng" algn="ctr">
            <a:solidFill>
              <a:srgbClr val="5B9BD5"/>
            </a:solidFill>
            <a:prstDash val="dash"/>
            <a:miter lim="800000"/>
          </a:ln>
          <a:effectLst/>
        </p:spPr>
      </p:cxnSp>
      <p:cxnSp>
        <p:nvCxnSpPr>
          <p:cNvPr id="33" name="Прямая соединительная линия 32"/>
          <p:cNvCxnSpPr/>
          <p:nvPr/>
        </p:nvCxnSpPr>
        <p:spPr>
          <a:xfrm flipH="1">
            <a:off x="1692704" y="8499110"/>
            <a:ext cx="1066738" cy="0"/>
          </a:xfrm>
          <a:prstGeom prst="line">
            <a:avLst/>
          </a:prstGeom>
          <a:noFill/>
          <a:ln w="38100" cap="flat" cmpd="sng" algn="ctr">
            <a:solidFill>
              <a:srgbClr val="5B9BD5"/>
            </a:solidFill>
            <a:prstDash val="dash"/>
            <a:miter lim="800000"/>
          </a:ln>
          <a:effectLst/>
        </p:spPr>
      </p:cxnSp>
      <p:cxnSp>
        <p:nvCxnSpPr>
          <p:cNvPr id="34" name="Прямая соединительная линия 33"/>
          <p:cNvCxnSpPr/>
          <p:nvPr/>
        </p:nvCxnSpPr>
        <p:spPr>
          <a:xfrm flipH="1">
            <a:off x="1686261" y="6720448"/>
            <a:ext cx="5103214" cy="0"/>
          </a:xfrm>
          <a:prstGeom prst="line">
            <a:avLst/>
          </a:prstGeom>
          <a:noFill/>
          <a:ln w="38100" cap="flat" cmpd="sng" algn="ctr">
            <a:solidFill>
              <a:srgbClr val="5B9BD5"/>
            </a:solidFill>
            <a:prstDash val="dash"/>
            <a:miter lim="800000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/>
              <p:cNvSpPr txBox="1"/>
              <p:nvPr/>
            </p:nvSpPr>
            <p:spPr>
              <a:xfrm>
                <a:off x="2575412" y="10678675"/>
                <a:ext cx="566374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 defTabSz="914400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3600" i="1" kern="1200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600" i="1" kern="120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ru-RU" sz="3600" i="1" kern="120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а</m:t>
                          </m:r>
                        </m:sub>
                      </m:sSub>
                    </m:oMath>
                  </m:oMathPara>
                </a14:m>
                <a:endParaRPr lang="ru-RU" sz="3600" kern="12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5412" y="10678675"/>
                <a:ext cx="566374" cy="55399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/>
              <p:cNvSpPr txBox="1"/>
              <p:nvPr/>
            </p:nvSpPr>
            <p:spPr>
              <a:xfrm>
                <a:off x="6566617" y="10678675"/>
                <a:ext cx="584006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 defTabSz="914400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3600" i="1" kern="1200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600" i="1" kern="120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ru-RU" sz="3600" i="1" kern="120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б</m:t>
                          </m:r>
                        </m:sub>
                      </m:sSub>
                    </m:oMath>
                  </m:oMathPara>
                </a14:m>
                <a:endParaRPr lang="ru-RU" sz="3600" kern="12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36" name="TextBox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6617" y="10678675"/>
                <a:ext cx="584006" cy="55399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/>
              <p:cNvSpPr txBox="1"/>
              <p:nvPr/>
            </p:nvSpPr>
            <p:spPr>
              <a:xfrm>
                <a:off x="1165485" y="5716813"/>
                <a:ext cx="394402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r" defTabSz="914400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i="1" kern="120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ru-RU" sz="3600" kern="12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37" name="TextBox 3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5485" y="5716813"/>
                <a:ext cx="394402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/>
              <p:cNvSpPr txBox="1"/>
              <p:nvPr/>
            </p:nvSpPr>
            <p:spPr>
              <a:xfrm>
                <a:off x="1092099" y="8324035"/>
                <a:ext cx="491673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r" defTabSz="914400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3600" i="1" kern="1200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600" i="1" kern="120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ru-RU" sz="3600" i="1" kern="120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а</m:t>
                          </m:r>
                        </m:sub>
                      </m:sSub>
                    </m:oMath>
                  </m:oMathPara>
                </a14:m>
                <a:endParaRPr lang="ru-RU" sz="3600" kern="12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38" name="TextBox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2099" y="8324035"/>
                <a:ext cx="491673" cy="5539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/>
              <p:cNvSpPr txBox="1"/>
              <p:nvPr/>
            </p:nvSpPr>
            <p:spPr>
              <a:xfrm>
                <a:off x="1079276" y="6462895"/>
                <a:ext cx="509306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r" defTabSz="914400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3600" i="1" kern="1200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600" i="1" kern="120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ru-RU" sz="3600" i="1" kern="120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б</m:t>
                          </m:r>
                        </m:sub>
                      </m:sSub>
                    </m:oMath>
                  </m:oMathPara>
                </a14:m>
                <a:endParaRPr lang="ru-RU" sz="3600" kern="12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39" name="TextBox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9276" y="6462895"/>
                <a:ext cx="509306" cy="55399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/>
              <p:cNvSpPr txBox="1"/>
              <p:nvPr/>
            </p:nvSpPr>
            <p:spPr>
              <a:xfrm>
                <a:off x="8982237" y="10678675"/>
                <a:ext cx="413639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 defTabSz="914400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i="1" kern="120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ru-RU" sz="3600" kern="12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40" name="Text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82237" y="10678675"/>
                <a:ext cx="413639" cy="55399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Овал 40"/>
          <p:cNvSpPr/>
          <p:nvPr/>
        </p:nvSpPr>
        <p:spPr>
          <a:xfrm>
            <a:off x="2656952" y="8439073"/>
            <a:ext cx="216000" cy="216000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Овал 41"/>
          <p:cNvSpPr/>
          <p:nvPr/>
        </p:nvSpPr>
        <p:spPr>
          <a:xfrm>
            <a:off x="6757842" y="6612448"/>
            <a:ext cx="216000" cy="216000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/>
              <p:cNvSpPr txBox="1"/>
              <p:nvPr/>
            </p:nvSpPr>
            <p:spPr>
              <a:xfrm>
                <a:off x="4622106" y="7749965"/>
                <a:ext cx="386581" cy="6359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 defTabSz="914400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ru-RU" sz="3600" i="1" kern="1200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US" sz="3600" i="1" kern="120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acc>
                    </m:oMath>
                  </m:oMathPara>
                </a14:m>
                <a:endParaRPr lang="ru-RU" sz="3600" kern="12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43" name="TextBox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2106" y="7749965"/>
                <a:ext cx="386581" cy="63594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/>
              <p:cNvSpPr txBox="1"/>
              <p:nvPr/>
            </p:nvSpPr>
            <p:spPr>
              <a:xfrm>
                <a:off x="12585996" y="5414628"/>
                <a:ext cx="8738482" cy="100623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400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sz="5400" b="0" i="1" smtClean="0">
                          <a:latin typeface="Cambria Math" panose="02040503050406030204" pitchFamily="18" charset="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US" sz="5400" b="0" i="1" smtClean="0"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sz="5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54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5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5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ru-RU" sz="5400" b="0" i="1" smtClean="0">
                                      <a:latin typeface="Cambria Math" panose="02040503050406030204" pitchFamily="18" charset="0"/>
                                    </a:rPr>
                                    <m:t>б</m:t>
                                  </m:r>
                                </m:sub>
                              </m:sSub>
                              <m:r>
                                <a:rPr lang="ru-RU" sz="5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ru-RU" sz="5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5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ru-RU" sz="5400" b="0" i="1" smtClean="0">
                                      <a:latin typeface="Cambria Math" panose="02040503050406030204" pitchFamily="18" charset="0"/>
                                    </a:rPr>
                                    <m:t>а</m:t>
                                  </m:r>
                                </m:sub>
                              </m:sSub>
                              <m:r>
                                <a:rPr lang="en-US" sz="54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5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5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5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54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540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54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ru-RU" sz="5400" b="0" i="1" smtClean="0">
                                      <a:latin typeface="Cambria Math" panose="02040503050406030204" pitchFamily="18" charset="0"/>
                                    </a:rPr>
                                    <m:t>б</m:t>
                                  </m:r>
                                </m:sub>
                              </m:sSub>
                              <m:r>
                                <a:rPr lang="en-US" sz="5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5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54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ru-RU" sz="5400" b="0" i="1" smtClean="0">
                                      <a:latin typeface="Cambria Math" panose="02040503050406030204" pitchFamily="18" charset="0"/>
                                    </a:rPr>
                                    <m:t>а</m:t>
                                  </m:r>
                                </m:sub>
                              </m:sSub>
                              <m:r>
                                <a:rPr lang="en-US" sz="54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ru-RU" sz="5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ru-RU" sz="5400" dirty="0"/>
              </a:p>
            </p:txBody>
          </p:sp>
        </mc:Choice>
        <mc:Fallback xmlns="">
          <p:sp>
            <p:nvSpPr>
              <p:cNvPr id="52" name="TextBox 5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85996" y="5414628"/>
                <a:ext cx="8738482" cy="1006238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Точки на плоскости</a:t>
            </a:r>
            <a:endParaRPr dirty="0"/>
          </a:p>
        </p:txBody>
      </p:sp>
      <p:sp>
        <p:nvSpPr>
          <p:cNvPr id="4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Евклидово расстояние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21041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cxnSp>
        <p:nvCxnSpPr>
          <p:cNvPr id="26" name="Прямая со стрелкой 25"/>
          <p:cNvCxnSpPr>
            <a:stCxn id="41" idx="7"/>
            <a:endCxn id="42" idx="3"/>
          </p:cNvCxnSpPr>
          <p:nvPr/>
        </p:nvCxnSpPr>
        <p:spPr>
          <a:xfrm flipV="1">
            <a:off x="2841320" y="6796816"/>
            <a:ext cx="3948154" cy="1673889"/>
          </a:xfrm>
          <a:prstGeom prst="straightConnector1">
            <a:avLst/>
          </a:prstGeom>
          <a:noFill/>
          <a:ln w="381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27" name="TextBox 26"/>
          <p:cNvSpPr txBox="1"/>
          <p:nvPr/>
        </p:nvSpPr>
        <p:spPr>
          <a:xfrm>
            <a:off x="1906863" y="7545824"/>
            <a:ext cx="16202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hangingPunct="1"/>
            <a:r>
              <a:rPr lang="ru-RU" sz="3600" kern="1200" dirty="0" smtClean="0">
                <a:solidFill>
                  <a:prstClr val="black"/>
                </a:solidFill>
                <a:latin typeface="Calibri" panose="020F0502020204030204"/>
              </a:rPr>
              <a:t>точка А</a:t>
            </a:r>
            <a:endParaRPr lang="ru-RU" sz="3600" kern="12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017372" y="5512520"/>
            <a:ext cx="1601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hangingPunct="1"/>
            <a:r>
              <a:rPr lang="ru-RU" sz="3600" kern="1200" dirty="0" smtClean="0">
                <a:solidFill>
                  <a:prstClr val="black"/>
                </a:solidFill>
                <a:latin typeface="Calibri" panose="020F0502020204030204"/>
              </a:rPr>
              <a:t>точка Б</a:t>
            </a:r>
            <a:endParaRPr lang="ru-RU" sz="3600" kern="1200" dirty="0">
              <a:solidFill>
                <a:prstClr val="black"/>
              </a:solidFill>
              <a:latin typeface="Calibri" panose="020F0502020204030204"/>
            </a:endParaRPr>
          </a:p>
        </p:txBody>
      </p:sp>
      <p:cxnSp>
        <p:nvCxnSpPr>
          <p:cNvPr id="29" name="Прямая со стрелкой 28"/>
          <p:cNvCxnSpPr/>
          <p:nvPr/>
        </p:nvCxnSpPr>
        <p:spPr>
          <a:xfrm flipV="1">
            <a:off x="1686261" y="5665075"/>
            <a:ext cx="0" cy="4914234"/>
          </a:xfrm>
          <a:prstGeom prst="straightConnector1">
            <a:avLst/>
          </a:prstGeom>
          <a:noFill/>
          <a:ln w="381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0" name="Прямая со стрелкой 29"/>
          <p:cNvCxnSpPr/>
          <p:nvPr/>
        </p:nvCxnSpPr>
        <p:spPr>
          <a:xfrm>
            <a:off x="1711175" y="10579310"/>
            <a:ext cx="7652281" cy="0"/>
          </a:xfrm>
          <a:prstGeom prst="straightConnector1">
            <a:avLst/>
          </a:prstGeom>
          <a:noFill/>
          <a:ln w="381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1" name="Прямая соединительная линия 30"/>
          <p:cNvCxnSpPr/>
          <p:nvPr/>
        </p:nvCxnSpPr>
        <p:spPr>
          <a:xfrm>
            <a:off x="2716989" y="8559147"/>
            <a:ext cx="0" cy="2020162"/>
          </a:xfrm>
          <a:prstGeom prst="line">
            <a:avLst/>
          </a:prstGeom>
          <a:noFill/>
          <a:ln w="38100" cap="flat" cmpd="sng" algn="ctr">
            <a:solidFill>
              <a:srgbClr val="5B9BD5"/>
            </a:solidFill>
            <a:prstDash val="dash"/>
            <a:miter lim="800000"/>
          </a:ln>
          <a:effectLst/>
        </p:spPr>
      </p:cxnSp>
      <p:cxnSp>
        <p:nvCxnSpPr>
          <p:cNvPr id="32" name="Прямая соединительная линия 31"/>
          <p:cNvCxnSpPr/>
          <p:nvPr/>
        </p:nvCxnSpPr>
        <p:spPr>
          <a:xfrm flipH="1">
            <a:off x="6865842" y="6803126"/>
            <a:ext cx="0" cy="3776183"/>
          </a:xfrm>
          <a:prstGeom prst="line">
            <a:avLst/>
          </a:prstGeom>
          <a:noFill/>
          <a:ln w="38100" cap="flat" cmpd="sng" algn="ctr">
            <a:solidFill>
              <a:srgbClr val="5B9BD5"/>
            </a:solidFill>
            <a:prstDash val="dash"/>
            <a:miter lim="800000"/>
          </a:ln>
          <a:effectLst/>
        </p:spPr>
      </p:cxnSp>
      <p:cxnSp>
        <p:nvCxnSpPr>
          <p:cNvPr id="33" name="Прямая соединительная линия 32"/>
          <p:cNvCxnSpPr/>
          <p:nvPr/>
        </p:nvCxnSpPr>
        <p:spPr>
          <a:xfrm flipH="1">
            <a:off x="1692704" y="8499110"/>
            <a:ext cx="1066738" cy="0"/>
          </a:xfrm>
          <a:prstGeom prst="line">
            <a:avLst/>
          </a:prstGeom>
          <a:noFill/>
          <a:ln w="38100" cap="flat" cmpd="sng" algn="ctr">
            <a:solidFill>
              <a:srgbClr val="5B9BD5"/>
            </a:solidFill>
            <a:prstDash val="dash"/>
            <a:miter lim="800000"/>
          </a:ln>
          <a:effectLst/>
        </p:spPr>
      </p:cxnSp>
      <p:cxnSp>
        <p:nvCxnSpPr>
          <p:cNvPr id="34" name="Прямая соединительная линия 33"/>
          <p:cNvCxnSpPr/>
          <p:nvPr/>
        </p:nvCxnSpPr>
        <p:spPr>
          <a:xfrm flipH="1">
            <a:off x="1686261" y="6720448"/>
            <a:ext cx="5103214" cy="0"/>
          </a:xfrm>
          <a:prstGeom prst="line">
            <a:avLst/>
          </a:prstGeom>
          <a:noFill/>
          <a:ln w="38100" cap="flat" cmpd="sng" algn="ctr">
            <a:solidFill>
              <a:srgbClr val="5B9BD5"/>
            </a:solidFill>
            <a:prstDash val="dash"/>
            <a:miter lim="800000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/>
              <p:cNvSpPr txBox="1"/>
              <p:nvPr/>
            </p:nvSpPr>
            <p:spPr>
              <a:xfrm>
                <a:off x="2575412" y="10678675"/>
                <a:ext cx="566374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 defTabSz="914400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3600" i="1" kern="1200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600" i="1" kern="120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ru-RU" sz="3600" i="1" kern="120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а</m:t>
                          </m:r>
                        </m:sub>
                      </m:sSub>
                    </m:oMath>
                  </m:oMathPara>
                </a14:m>
                <a:endParaRPr lang="ru-RU" sz="3600" kern="12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5412" y="10678675"/>
                <a:ext cx="566374" cy="55399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/>
              <p:cNvSpPr txBox="1"/>
              <p:nvPr/>
            </p:nvSpPr>
            <p:spPr>
              <a:xfrm>
                <a:off x="6566617" y="10678675"/>
                <a:ext cx="584006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 defTabSz="914400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3600" i="1" kern="1200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600" i="1" kern="120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ru-RU" sz="3600" i="1" kern="120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б</m:t>
                          </m:r>
                        </m:sub>
                      </m:sSub>
                    </m:oMath>
                  </m:oMathPara>
                </a14:m>
                <a:endParaRPr lang="ru-RU" sz="3600" kern="12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36" name="TextBox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6617" y="10678675"/>
                <a:ext cx="584006" cy="55399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/>
              <p:cNvSpPr txBox="1"/>
              <p:nvPr/>
            </p:nvSpPr>
            <p:spPr>
              <a:xfrm>
                <a:off x="1165485" y="5716813"/>
                <a:ext cx="394402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r" defTabSz="914400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i="1" kern="120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ru-RU" sz="3600" kern="12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37" name="TextBox 3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5485" y="5716813"/>
                <a:ext cx="394402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/>
              <p:cNvSpPr txBox="1"/>
              <p:nvPr/>
            </p:nvSpPr>
            <p:spPr>
              <a:xfrm>
                <a:off x="1092099" y="8324035"/>
                <a:ext cx="491673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r" defTabSz="914400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3600" i="1" kern="1200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600" i="1" kern="120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ru-RU" sz="3600" i="1" kern="120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а</m:t>
                          </m:r>
                        </m:sub>
                      </m:sSub>
                    </m:oMath>
                  </m:oMathPara>
                </a14:m>
                <a:endParaRPr lang="ru-RU" sz="3600" kern="12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38" name="TextBox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2099" y="8324035"/>
                <a:ext cx="491673" cy="5539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/>
              <p:cNvSpPr txBox="1"/>
              <p:nvPr/>
            </p:nvSpPr>
            <p:spPr>
              <a:xfrm>
                <a:off x="1079276" y="6462895"/>
                <a:ext cx="509306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r" defTabSz="914400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3600" i="1" kern="1200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600" i="1" kern="120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ru-RU" sz="3600" i="1" kern="120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б</m:t>
                          </m:r>
                        </m:sub>
                      </m:sSub>
                    </m:oMath>
                  </m:oMathPara>
                </a14:m>
                <a:endParaRPr lang="ru-RU" sz="3600" kern="12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39" name="TextBox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9276" y="6462895"/>
                <a:ext cx="509306" cy="55399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/>
              <p:cNvSpPr txBox="1"/>
              <p:nvPr/>
            </p:nvSpPr>
            <p:spPr>
              <a:xfrm>
                <a:off x="8982237" y="10678675"/>
                <a:ext cx="413639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 defTabSz="914400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i="1" kern="120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ru-RU" sz="3600" kern="12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40" name="Text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82237" y="10678675"/>
                <a:ext cx="413639" cy="55399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Овал 40"/>
          <p:cNvSpPr/>
          <p:nvPr/>
        </p:nvSpPr>
        <p:spPr>
          <a:xfrm>
            <a:off x="2656952" y="8439073"/>
            <a:ext cx="216000" cy="216000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Овал 41"/>
          <p:cNvSpPr/>
          <p:nvPr/>
        </p:nvSpPr>
        <p:spPr>
          <a:xfrm>
            <a:off x="6757842" y="6612448"/>
            <a:ext cx="216000" cy="216000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/>
              <p:cNvSpPr txBox="1"/>
              <p:nvPr/>
            </p:nvSpPr>
            <p:spPr>
              <a:xfrm>
                <a:off x="4622106" y="7749965"/>
                <a:ext cx="386581" cy="6359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 defTabSz="914400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ru-RU" sz="3600" i="1" kern="1200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US" sz="3600" i="1" kern="120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acc>
                    </m:oMath>
                  </m:oMathPara>
                </a14:m>
                <a:endParaRPr lang="ru-RU" sz="3600" kern="12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43" name="TextBox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2106" y="7749965"/>
                <a:ext cx="386581" cy="63594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/>
              <p:cNvSpPr txBox="1"/>
              <p:nvPr/>
            </p:nvSpPr>
            <p:spPr>
              <a:xfrm>
                <a:off x="12585996" y="5414628"/>
                <a:ext cx="8738482" cy="100623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400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sz="5400" b="0" i="1" smtClean="0">
                          <a:latin typeface="Cambria Math" panose="02040503050406030204" pitchFamily="18" charset="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US" sz="5400" b="0" i="1" smtClean="0"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sz="5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54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5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5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ru-RU" sz="5400" b="0" i="1" smtClean="0">
                                      <a:latin typeface="Cambria Math" panose="02040503050406030204" pitchFamily="18" charset="0"/>
                                    </a:rPr>
                                    <m:t>б</m:t>
                                  </m:r>
                                </m:sub>
                              </m:sSub>
                              <m:r>
                                <a:rPr lang="ru-RU" sz="5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ru-RU" sz="5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5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ru-RU" sz="5400" b="0" i="1" smtClean="0">
                                      <a:latin typeface="Cambria Math" panose="02040503050406030204" pitchFamily="18" charset="0"/>
                                    </a:rPr>
                                    <m:t>а</m:t>
                                  </m:r>
                                </m:sub>
                              </m:sSub>
                              <m:r>
                                <a:rPr lang="en-US" sz="54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5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5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5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54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540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54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ru-RU" sz="5400" b="0" i="1" smtClean="0">
                                      <a:latin typeface="Cambria Math" panose="02040503050406030204" pitchFamily="18" charset="0"/>
                                    </a:rPr>
                                    <m:t>б</m:t>
                                  </m:r>
                                </m:sub>
                              </m:sSub>
                              <m:r>
                                <a:rPr lang="en-US" sz="5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5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54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ru-RU" sz="5400" b="0" i="1" smtClean="0">
                                      <a:latin typeface="Cambria Math" panose="02040503050406030204" pitchFamily="18" charset="0"/>
                                    </a:rPr>
                                    <m:t>а</m:t>
                                  </m:r>
                                </m:sub>
                              </m:sSub>
                              <m:r>
                                <a:rPr lang="en-US" sz="54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ru-RU" sz="5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ru-RU" sz="5400" dirty="0"/>
              </a:p>
            </p:txBody>
          </p:sp>
        </mc:Choice>
        <mc:Fallback xmlns="">
          <p:sp>
            <p:nvSpPr>
              <p:cNvPr id="52" name="TextBox 5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85996" y="5414628"/>
                <a:ext cx="8738482" cy="1006238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TextBox 52"/>
              <p:cNvSpPr txBox="1"/>
              <p:nvPr/>
            </p:nvSpPr>
            <p:spPr>
              <a:xfrm>
                <a:off x="13951690" y="7766422"/>
                <a:ext cx="6007094" cy="32328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400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sz="5400" b="0" i="1" smtClean="0">
                          <a:latin typeface="Cambria Math" panose="02040503050406030204" pitchFamily="18" charset="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US" sz="5400" b="0" i="1" smtClean="0"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ctrlPr>
                                <a:rPr lang="en-US" sz="5400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5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54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54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5400" b="0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54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54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5400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5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5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54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5400" b="0" i="1" smtClean="0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en-US" sz="5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54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5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ru-RU" sz="5400" dirty="0"/>
              </a:p>
            </p:txBody>
          </p:sp>
        </mc:Choice>
        <mc:Fallback xmlns="">
          <p:sp>
            <p:nvSpPr>
              <p:cNvPr id="53" name="TextBox 5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51690" y="7766422"/>
                <a:ext cx="6007094" cy="3232873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Точки на плоскости</a:t>
            </a:r>
            <a:endParaRPr dirty="0"/>
          </a:p>
        </p:txBody>
      </p:sp>
      <p:sp>
        <p:nvSpPr>
          <p:cNvPr id="4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Евклидово расстояние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32425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47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594179" y="6012139"/>
            <a:ext cx="19549605" cy="16640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en-US" dirty="0"/>
              <a:t>k nearest neighbor</a:t>
            </a:r>
          </a:p>
        </p:txBody>
      </p:sp>
      <p:sp>
        <p:nvSpPr>
          <p:cNvPr id="4" name="Shape 232">
            <a:extLst>
              <a:ext uri="{FF2B5EF4-FFF2-40B4-BE49-F238E27FC236}">
                <a16:creationId xmlns="" xmlns:a16="http://schemas.microsoft.com/office/drawing/2014/main" id="{F1294AC4-AE43-478C-80C1-5A8B12D765CE}"/>
              </a:ext>
            </a:extLst>
          </p:cNvPr>
          <p:cNvSpPr/>
          <p:nvPr/>
        </p:nvSpPr>
        <p:spPr>
          <a:xfrm>
            <a:off x="2597353" y="3345424"/>
            <a:ext cx="1255062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839666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идея алгоритма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en-US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K </a:t>
            </a:r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ближайших соседей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cxnSp>
        <p:nvCxnSpPr>
          <p:cNvPr id="7" name="Прямая со стрелкой 6"/>
          <p:cNvCxnSpPr/>
          <p:nvPr/>
        </p:nvCxnSpPr>
        <p:spPr>
          <a:xfrm flipV="1">
            <a:off x="1680776" y="12490704"/>
            <a:ext cx="163146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/>
          <p:nvPr/>
        </p:nvCxnSpPr>
        <p:spPr>
          <a:xfrm flipV="1">
            <a:off x="1680776" y="4992624"/>
            <a:ext cx="0" cy="74980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8"/>
          <p:cNvSpPr/>
          <p:nvPr/>
        </p:nvSpPr>
        <p:spPr>
          <a:xfrm>
            <a:off x="3521972" y="7563486"/>
            <a:ext cx="216000" cy="21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/>
          <p:cNvSpPr/>
          <p:nvPr/>
        </p:nvSpPr>
        <p:spPr>
          <a:xfrm>
            <a:off x="2861249" y="8434817"/>
            <a:ext cx="216000" cy="21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3859573" y="8698961"/>
            <a:ext cx="216000" cy="21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/>
          <p:cNvSpPr/>
          <p:nvPr/>
        </p:nvSpPr>
        <p:spPr>
          <a:xfrm>
            <a:off x="3015579" y="9377959"/>
            <a:ext cx="216000" cy="21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/>
          <p:cNvSpPr/>
          <p:nvPr/>
        </p:nvSpPr>
        <p:spPr>
          <a:xfrm>
            <a:off x="4833846" y="10396260"/>
            <a:ext cx="216000" cy="21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Овал 13"/>
          <p:cNvSpPr/>
          <p:nvPr/>
        </p:nvSpPr>
        <p:spPr>
          <a:xfrm>
            <a:off x="4313449" y="9027013"/>
            <a:ext cx="216000" cy="21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Овал 14"/>
          <p:cNvSpPr/>
          <p:nvPr/>
        </p:nvSpPr>
        <p:spPr>
          <a:xfrm>
            <a:off x="5029469" y="8274536"/>
            <a:ext cx="216000" cy="21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/>
          <p:cNvSpPr/>
          <p:nvPr/>
        </p:nvSpPr>
        <p:spPr>
          <a:xfrm>
            <a:off x="3665917" y="9889015"/>
            <a:ext cx="216000" cy="21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/>
          <p:cNvSpPr/>
          <p:nvPr/>
        </p:nvSpPr>
        <p:spPr>
          <a:xfrm>
            <a:off x="6470369" y="8832385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вал 17"/>
          <p:cNvSpPr/>
          <p:nvPr/>
        </p:nvSpPr>
        <p:spPr>
          <a:xfrm>
            <a:off x="5525362" y="8026195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7068162" y="8374211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Овал 19"/>
          <p:cNvSpPr/>
          <p:nvPr/>
        </p:nvSpPr>
        <p:spPr>
          <a:xfrm>
            <a:off x="5942939" y="8374211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20"/>
          <p:cNvSpPr/>
          <p:nvPr/>
        </p:nvSpPr>
        <p:spPr>
          <a:xfrm>
            <a:off x="7054121" y="9180658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/>
          <p:cNvSpPr/>
          <p:nvPr/>
        </p:nvSpPr>
        <p:spPr>
          <a:xfrm>
            <a:off x="5309362" y="8716664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/>
          <p:cNvSpPr/>
          <p:nvPr/>
        </p:nvSpPr>
        <p:spPr>
          <a:xfrm>
            <a:off x="6777037" y="10025476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6662716" y="10396260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6050939" y="9294633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TextBox 25"/>
          <p:cNvSpPr txBox="1"/>
          <p:nvPr/>
        </p:nvSpPr>
        <p:spPr>
          <a:xfrm>
            <a:off x="1934719" y="6039937"/>
            <a:ext cx="224292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400" dirty="0" smtClean="0"/>
              <a:t>кластер</a:t>
            </a:r>
          </a:p>
          <a:p>
            <a:pPr algn="ctr"/>
            <a:r>
              <a:rPr lang="ru-RU" sz="4400" dirty="0" smtClean="0"/>
              <a:t>синих</a:t>
            </a:r>
            <a:endParaRPr lang="ru-RU" sz="4400" dirty="0"/>
          </a:p>
        </p:txBody>
      </p:sp>
      <p:sp>
        <p:nvSpPr>
          <p:cNvPr id="27" name="TextBox 26"/>
          <p:cNvSpPr txBox="1"/>
          <p:nvPr/>
        </p:nvSpPr>
        <p:spPr>
          <a:xfrm>
            <a:off x="7423809" y="7154237"/>
            <a:ext cx="234070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400" dirty="0" smtClean="0"/>
              <a:t>кластер</a:t>
            </a:r>
          </a:p>
          <a:p>
            <a:pPr algn="ctr"/>
            <a:r>
              <a:rPr lang="ru-RU" sz="4400" dirty="0" smtClean="0"/>
              <a:t>красных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368008523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идея алгоритма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en-US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K </a:t>
            </a:r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ближайших соседей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cxnSp>
        <p:nvCxnSpPr>
          <p:cNvPr id="7" name="Прямая со стрелкой 6"/>
          <p:cNvCxnSpPr/>
          <p:nvPr/>
        </p:nvCxnSpPr>
        <p:spPr>
          <a:xfrm flipV="1">
            <a:off x="1680776" y="12490704"/>
            <a:ext cx="163146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/>
          <p:nvPr/>
        </p:nvCxnSpPr>
        <p:spPr>
          <a:xfrm flipV="1">
            <a:off x="1680776" y="4992624"/>
            <a:ext cx="0" cy="74980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8"/>
          <p:cNvSpPr/>
          <p:nvPr/>
        </p:nvSpPr>
        <p:spPr>
          <a:xfrm>
            <a:off x="3521972" y="7563486"/>
            <a:ext cx="216000" cy="21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/>
          <p:cNvSpPr/>
          <p:nvPr/>
        </p:nvSpPr>
        <p:spPr>
          <a:xfrm>
            <a:off x="2861249" y="8434817"/>
            <a:ext cx="216000" cy="21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3859573" y="8698961"/>
            <a:ext cx="216000" cy="21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/>
          <p:cNvSpPr/>
          <p:nvPr/>
        </p:nvSpPr>
        <p:spPr>
          <a:xfrm>
            <a:off x="3015579" y="9377959"/>
            <a:ext cx="216000" cy="21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/>
          <p:cNvSpPr/>
          <p:nvPr/>
        </p:nvSpPr>
        <p:spPr>
          <a:xfrm>
            <a:off x="4833846" y="10396260"/>
            <a:ext cx="216000" cy="21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Овал 13"/>
          <p:cNvSpPr/>
          <p:nvPr/>
        </p:nvSpPr>
        <p:spPr>
          <a:xfrm>
            <a:off x="4313449" y="9027013"/>
            <a:ext cx="216000" cy="21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Овал 14"/>
          <p:cNvSpPr/>
          <p:nvPr/>
        </p:nvSpPr>
        <p:spPr>
          <a:xfrm>
            <a:off x="5029469" y="8274536"/>
            <a:ext cx="216000" cy="21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/>
          <p:cNvSpPr/>
          <p:nvPr/>
        </p:nvSpPr>
        <p:spPr>
          <a:xfrm>
            <a:off x="3665917" y="9889015"/>
            <a:ext cx="216000" cy="21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/>
          <p:cNvSpPr/>
          <p:nvPr/>
        </p:nvSpPr>
        <p:spPr>
          <a:xfrm>
            <a:off x="6470369" y="8832385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вал 17"/>
          <p:cNvSpPr/>
          <p:nvPr/>
        </p:nvSpPr>
        <p:spPr>
          <a:xfrm>
            <a:off x="5525362" y="8026195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7068162" y="8374211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Овал 19"/>
          <p:cNvSpPr/>
          <p:nvPr/>
        </p:nvSpPr>
        <p:spPr>
          <a:xfrm>
            <a:off x="5942939" y="8374211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20"/>
          <p:cNvSpPr/>
          <p:nvPr/>
        </p:nvSpPr>
        <p:spPr>
          <a:xfrm>
            <a:off x="7054121" y="9180658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/>
          <p:cNvSpPr/>
          <p:nvPr/>
        </p:nvSpPr>
        <p:spPr>
          <a:xfrm>
            <a:off x="5309362" y="8716664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/>
          <p:cNvSpPr/>
          <p:nvPr/>
        </p:nvSpPr>
        <p:spPr>
          <a:xfrm>
            <a:off x="6777037" y="10025476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6662716" y="10396260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6050939" y="9294633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TextBox 25"/>
          <p:cNvSpPr txBox="1"/>
          <p:nvPr/>
        </p:nvSpPr>
        <p:spPr>
          <a:xfrm>
            <a:off x="1934719" y="6039937"/>
            <a:ext cx="224292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400" dirty="0" smtClean="0"/>
              <a:t>кластер</a:t>
            </a:r>
          </a:p>
          <a:p>
            <a:pPr algn="ctr"/>
            <a:r>
              <a:rPr lang="ru-RU" sz="4400" dirty="0" smtClean="0"/>
              <a:t>синих</a:t>
            </a:r>
            <a:endParaRPr lang="ru-RU" sz="4400" dirty="0"/>
          </a:p>
        </p:txBody>
      </p:sp>
      <p:sp>
        <p:nvSpPr>
          <p:cNvPr id="27" name="TextBox 26"/>
          <p:cNvSpPr txBox="1"/>
          <p:nvPr/>
        </p:nvSpPr>
        <p:spPr>
          <a:xfrm>
            <a:off x="7423809" y="7154237"/>
            <a:ext cx="234070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400" dirty="0" smtClean="0"/>
              <a:t>кластер</a:t>
            </a:r>
          </a:p>
          <a:p>
            <a:pPr algn="ctr"/>
            <a:r>
              <a:rPr lang="ru-RU" sz="4400" dirty="0" smtClean="0"/>
              <a:t>красных</a:t>
            </a:r>
            <a:endParaRPr lang="ru-RU" sz="4400" dirty="0"/>
          </a:p>
        </p:txBody>
      </p:sp>
      <p:sp>
        <p:nvSpPr>
          <p:cNvPr id="28" name="Овал 27"/>
          <p:cNvSpPr/>
          <p:nvPr/>
        </p:nvSpPr>
        <p:spPr>
          <a:xfrm>
            <a:off x="5556124" y="10504260"/>
            <a:ext cx="216000" cy="216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TextBox 28"/>
          <p:cNvSpPr txBox="1"/>
          <p:nvPr/>
        </p:nvSpPr>
        <p:spPr>
          <a:xfrm>
            <a:off x="10993357" y="10436086"/>
            <a:ext cx="1284999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к какому кластеру отнести зеленую точку?</a:t>
            </a:r>
            <a:endParaRPr lang="ru-RU" dirty="0"/>
          </a:p>
        </p:txBody>
      </p:sp>
      <p:sp>
        <p:nvSpPr>
          <p:cNvPr id="31" name="Овал 30"/>
          <p:cNvSpPr/>
          <p:nvPr/>
        </p:nvSpPr>
        <p:spPr>
          <a:xfrm>
            <a:off x="4177641" y="9125777"/>
            <a:ext cx="2972967" cy="297296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145155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идея алгоритма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2558640" y="4548783"/>
            <a:ext cx="20374512" cy="8293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Берем </a:t>
            </a:r>
            <a:r>
              <a:rPr lang="en-US" sz="5200" dirty="0" smtClean="0">
                <a:latin typeface="Proxima Nova Lt" panose="02000506030000020004" pitchFamily="50" charset="0"/>
              </a:rPr>
              <a:t>K </a:t>
            </a:r>
            <a:r>
              <a:rPr lang="ru-RU" sz="5200" dirty="0" smtClean="0">
                <a:latin typeface="Proxima Nova Lt" panose="02000506030000020004" pitchFamily="50" charset="0"/>
              </a:rPr>
              <a:t>ближайших соседей к зеленой точке. Берем класс, наиболее часто встречающийся среди соседей. </a:t>
            </a:r>
          </a:p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Варианты:</a:t>
            </a:r>
          </a:p>
          <a:p>
            <a:pPr marL="685800" indent="-685800" algn="l">
              <a:lnSpc>
                <a:spcPct val="130000"/>
              </a:lnSpc>
              <a:spcBef>
                <a:spcPts val="3800"/>
              </a:spcBef>
              <a:buFont typeface="Arial" panose="020B0604020202020204" pitchFamily="34" charset="0"/>
              <a:buChar char="•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>
                <a:latin typeface="Proxima Nova Lt" panose="02000506030000020004" pitchFamily="50" charset="0"/>
              </a:rPr>
              <a:t>Берем ближайшую точку (k = 1) – группа синих</a:t>
            </a:r>
          </a:p>
          <a:p>
            <a:pPr marL="685800" indent="-685800" algn="l">
              <a:lnSpc>
                <a:spcPct val="130000"/>
              </a:lnSpc>
              <a:spcBef>
                <a:spcPts val="3800"/>
              </a:spcBef>
              <a:buFont typeface="Arial" panose="020B0604020202020204" pitchFamily="34" charset="0"/>
              <a:buChar char="•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>
                <a:latin typeface="Proxima Nova Lt" panose="02000506030000020004" pitchFamily="50" charset="0"/>
              </a:rPr>
              <a:t>Учитываем несколько соседей (k = 4) – группа красных</a:t>
            </a:r>
          </a:p>
          <a:p>
            <a:pPr marL="685800" indent="-685800" algn="l">
              <a:lnSpc>
                <a:spcPct val="130000"/>
              </a:lnSpc>
              <a:spcBef>
                <a:spcPts val="3800"/>
              </a:spcBef>
              <a:buFont typeface="Arial" panose="020B0604020202020204" pitchFamily="34" charset="0"/>
              <a:buChar char="•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>
                <a:latin typeface="Proxima Nova Lt" panose="02000506030000020004" pitchFamily="50" charset="0"/>
              </a:rPr>
              <a:t>Учитываем вес, обратно пропорциональный расстоянию до </a:t>
            </a:r>
            <a:r>
              <a:rPr lang="ru-RU" sz="5200" dirty="0" smtClean="0">
                <a:latin typeface="Proxima Nova Lt" panose="02000506030000020004" pitchFamily="50" charset="0"/>
              </a:rPr>
              <a:t>точки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K </a:t>
            </a:r>
            <a:r>
              <a:rPr lang="ru-RU" sz="3000" dirty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ближайших соседей</a:t>
            </a:r>
          </a:p>
        </p:txBody>
      </p:sp>
    </p:spTree>
    <p:extLst>
      <p:ext uri="{BB962C8B-B14F-4D97-AF65-F5344CB8AC3E}">
        <p14:creationId xmlns:p14="http://schemas.microsoft.com/office/powerpoint/2010/main" val="98423542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Преимущества и недостатки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2558640" y="4548783"/>
            <a:ext cx="20978016" cy="7253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+ Простая реализация и интерпретация</a:t>
            </a:r>
          </a:p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+ Применим ко многим задачам классификации и регрессии</a:t>
            </a:r>
          </a:p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endParaRPr lang="ru-RU" sz="5200" dirty="0" smtClean="0">
              <a:latin typeface="Proxima Nova Lt" panose="02000506030000020004" pitchFamily="50" charset="0"/>
            </a:endParaRPr>
          </a:p>
          <a:p>
            <a:pPr marL="685800" indent="-685800" algn="l">
              <a:lnSpc>
                <a:spcPct val="130000"/>
              </a:lnSpc>
              <a:spcBef>
                <a:spcPts val="3800"/>
              </a:spcBef>
              <a:buFontTx/>
              <a:buChar char="-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Число соседей </a:t>
            </a:r>
            <a:r>
              <a:rPr lang="ru-RU" sz="5200" dirty="0">
                <a:latin typeface="Proxima Nova Lt" panose="02000506030000020004" pitchFamily="50" charset="0"/>
              </a:rPr>
              <a:t>нужно задавать заранее, что </a:t>
            </a:r>
            <a:r>
              <a:rPr lang="ru-RU" sz="5200" dirty="0" smtClean="0">
                <a:latin typeface="Proxima Nova Lt" panose="02000506030000020004" pitchFamily="50" charset="0"/>
              </a:rPr>
              <a:t>иногда определяет результат</a:t>
            </a:r>
          </a:p>
          <a:p>
            <a:pPr marL="685800" indent="-685800" algn="l">
              <a:lnSpc>
                <a:spcPct val="130000"/>
              </a:lnSpc>
              <a:spcBef>
                <a:spcPts val="3800"/>
              </a:spcBef>
              <a:buFontTx/>
              <a:buChar char="-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>
                <a:latin typeface="Proxima Nova Lt" panose="02000506030000020004" pitchFamily="50" charset="0"/>
              </a:rPr>
              <a:t>Плохо работает при сильно пересекающихся </a:t>
            </a:r>
            <a:r>
              <a:rPr lang="ru-RU" sz="5200" dirty="0" smtClean="0">
                <a:latin typeface="Proxima Nova Lt" panose="02000506030000020004" pitchFamily="50" charset="0"/>
              </a:rPr>
              <a:t>данных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K </a:t>
            </a:r>
            <a:r>
              <a:rPr lang="ru-RU" sz="3000" dirty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ближайших соседей</a:t>
            </a:r>
          </a:p>
        </p:txBody>
      </p:sp>
    </p:spTree>
    <p:extLst>
      <p:ext uri="{BB962C8B-B14F-4D97-AF65-F5344CB8AC3E}">
        <p14:creationId xmlns:p14="http://schemas.microsoft.com/office/powerpoint/2010/main" val="423581065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49039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Время практики</a:t>
            </a:r>
          </a:p>
          <a:p>
            <a:endParaRPr lang="en-US" dirty="0"/>
          </a:p>
          <a:p>
            <a:r>
              <a:rPr lang="en-US" dirty="0" err="1" smtClean="0"/>
              <a:t>knn.ipynb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K </a:t>
            </a:r>
            <a:r>
              <a:rPr lang="ru-RU" sz="3000" dirty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ближайших соседей</a:t>
            </a:r>
          </a:p>
        </p:txBody>
      </p:sp>
    </p:spTree>
    <p:extLst>
      <p:ext uri="{BB962C8B-B14F-4D97-AF65-F5344CB8AC3E}">
        <p14:creationId xmlns:p14="http://schemas.microsoft.com/office/powerpoint/2010/main" val="402525688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/>
        </p:nvSpPr>
        <p:spPr>
          <a:xfrm>
            <a:off x="2594179" y="6012139"/>
            <a:ext cx="19549605" cy="17953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dirty="0"/>
              <a:t>Тезис теории №2</a:t>
            </a:r>
          </a:p>
        </p:txBody>
      </p:sp>
      <p:sp>
        <p:nvSpPr>
          <p:cNvPr id="4" name="Shape 232">
            <a:extLst>
              <a:ext uri="{FF2B5EF4-FFF2-40B4-BE49-F238E27FC236}">
                <a16:creationId xmlns="" xmlns:a16="http://schemas.microsoft.com/office/drawing/2014/main" id="{F1294AC4-AE43-478C-80C1-5A8B12D765CE}"/>
              </a:ext>
            </a:extLst>
          </p:cNvPr>
          <p:cNvSpPr/>
          <p:nvPr/>
        </p:nvSpPr>
        <p:spPr>
          <a:xfrm>
            <a:off x="2597353" y="3345424"/>
            <a:ext cx="1255062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100"/>
          <a:stretch/>
        </p:blipFill>
        <p:spPr>
          <a:xfrm>
            <a:off x="0" y="0"/>
            <a:ext cx="24384000" cy="13697712"/>
          </a:xfrm>
          <a:prstGeom prst="rect">
            <a:avLst/>
          </a:prstGeom>
        </p:spPr>
      </p:pic>
      <p:sp>
        <p:nvSpPr>
          <p:cNvPr id="6" name="Shape 197"/>
          <p:cNvSpPr/>
          <p:nvPr/>
        </p:nvSpPr>
        <p:spPr>
          <a:xfrm>
            <a:off x="2555619" y="384594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полярные координаты</a:t>
            </a:r>
            <a:endParaRPr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8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PF BeauSans Pro SemiBold" panose="02000503000000020004" pitchFamily="50" charset="0"/>
              </a:rPr>
              <a:t>Метрики расстояний</a:t>
            </a:r>
            <a:endParaRPr sz="3000" dirty="0">
              <a:solidFill>
                <a:schemeClr val="accent6">
                  <a:lumMod val="60000"/>
                  <a:lumOff val="40000"/>
                </a:schemeClr>
              </a:solidFill>
              <a:latin typeface="PF BeauSans Pro SemiBold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982393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учет кривизны поверхности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полярные координаты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53044" y="8406133"/>
            <a:ext cx="18742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000" dirty="0" smtClean="0"/>
              <a:t>Гавана</a:t>
            </a:r>
            <a:endParaRPr lang="ru-RU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7245600" y="5434394"/>
            <a:ext cx="19367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000" dirty="0" smtClean="0"/>
              <a:t>Москва</a:t>
            </a:r>
            <a:endParaRPr lang="ru-RU" sz="4000" dirty="0"/>
          </a:p>
        </p:txBody>
      </p:sp>
      <p:sp>
        <p:nvSpPr>
          <p:cNvPr id="14" name="Овал 13"/>
          <p:cNvSpPr/>
          <p:nvPr/>
        </p:nvSpPr>
        <p:spPr>
          <a:xfrm>
            <a:off x="3773917" y="8615106"/>
            <a:ext cx="216000" cy="216000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Овал 14"/>
          <p:cNvSpPr/>
          <p:nvPr/>
        </p:nvSpPr>
        <p:spPr>
          <a:xfrm>
            <a:off x="6997304" y="6116659"/>
            <a:ext cx="216000" cy="216000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568503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/>
        </p:nvSpPr>
        <p:spPr>
          <a:xfrm>
            <a:off x="2513964" y="8643755"/>
            <a:ext cx="7136569" cy="2564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lnSpc>
                <a:spcPct val="140000"/>
              </a:lnSpc>
              <a:defRPr sz="86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8000" dirty="0" smtClean="0"/>
              <a:t>Константин</a:t>
            </a:r>
          </a:p>
          <a:p>
            <a:pPr>
              <a:lnSpc>
                <a:spcPct val="100000"/>
              </a:lnSpc>
            </a:pPr>
            <a:r>
              <a:rPr lang="ru-RU" sz="8000" dirty="0" smtClean="0"/>
              <a:t>Башевой</a:t>
            </a:r>
            <a:endParaRPr sz="8000" dirty="0"/>
          </a:p>
        </p:txBody>
      </p:sp>
      <p:sp>
        <p:nvSpPr>
          <p:cNvPr id="128" name="Shape 128"/>
          <p:cNvSpPr/>
          <p:nvPr/>
        </p:nvSpPr>
        <p:spPr>
          <a:xfrm>
            <a:off x="15698649" y="4900082"/>
            <a:ext cx="6716508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>
              <a:lnSpc>
                <a:spcPct val="140000"/>
              </a:lnSpc>
              <a:defRPr sz="2800" spc="196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</a:lstStyle>
          <a:p>
            <a:r>
              <a:rPr lang="en-US" sz="4000" dirty="0" smtClean="0">
                <a:latin typeface="Proxima Nova Lt" panose="02000506030000020004" pitchFamily="50" charset="0"/>
              </a:rPr>
              <a:t>kbashevoy@gmail.com</a:t>
            </a:r>
            <a:endParaRPr sz="4000" dirty="0">
              <a:latin typeface="Proxima Nova Lt" panose="02000506030000020004" pitchFamily="50" charset="0"/>
            </a:endParaRPr>
          </a:p>
        </p:txBody>
      </p:sp>
      <p:sp>
        <p:nvSpPr>
          <p:cNvPr id="130" name="Shape 130"/>
          <p:cNvSpPr/>
          <p:nvPr/>
        </p:nvSpPr>
        <p:spPr>
          <a:xfrm>
            <a:off x="15698649" y="8077598"/>
            <a:ext cx="6222237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>
              <a:lnSpc>
                <a:spcPct val="140000"/>
              </a:lnSpc>
              <a:defRPr sz="2800" spc="196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</a:lstStyle>
          <a:p>
            <a:r>
              <a:rPr lang="en-US" sz="4000" dirty="0" smtClean="0">
                <a:latin typeface="Proxima Nova Lt" panose="02000506030000020004" pitchFamily="50" charset="0"/>
              </a:rPr>
              <a:t>/</a:t>
            </a:r>
            <a:r>
              <a:rPr lang="en-US" sz="4000" dirty="0" err="1">
                <a:latin typeface="Proxima Nova Lt" panose="02000506030000020004" pitchFamily="50" charset="0"/>
              </a:rPr>
              <a:t>konstantin.bashevoy</a:t>
            </a:r>
            <a:endParaRPr sz="4000" dirty="0">
              <a:latin typeface="Proxima Nova Lt" panose="02000506030000020004" pitchFamily="50" charset="0"/>
            </a:endParaRPr>
          </a:p>
        </p:txBody>
      </p:sp>
      <p:pic>
        <p:nvPicPr>
          <p:cNvPr id="132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510790" y="5146239"/>
            <a:ext cx="906779" cy="688713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9098" y="2708769"/>
            <a:ext cx="4686300" cy="46863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2111" y="8269393"/>
            <a:ext cx="627733" cy="627733"/>
          </a:xfrm>
          <a:prstGeom prst="rect">
            <a:avLst/>
          </a:prstGeom>
        </p:spPr>
      </p:pic>
      <p:sp>
        <p:nvSpPr>
          <p:cNvPr id="9" name="Shape 127"/>
          <p:cNvSpPr/>
          <p:nvPr/>
        </p:nvSpPr>
        <p:spPr>
          <a:xfrm>
            <a:off x="3108040" y="11141128"/>
            <a:ext cx="5948423" cy="20415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lnSpc>
                <a:spcPct val="140000"/>
              </a:lnSpc>
              <a:defRPr sz="3900" spc="78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</a:lstStyle>
          <a:p>
            <a:r>
              <a:rPr lang="ru-RU" sz="4500" dirty="0" smtClean="0">
                <a:latin typeface="Proxima Nova Lt" panose="02000506030000020004" pitchFamily="50" charset="0"/>
              </a:rPr>
              <a:t>Аналитик-разработчик</a:t>
            </a:r>
          </a:p>
          <a:p>
            <a:r>
              <a:rPr lang="ru-RU" sz="4500" dirty="0" smtClean="0">
                <a:latin typeface="Proxima Nova Lt" panose="02000506030000020004" pitchFamily="50" charset="0"/>
              </a:rPr>
              <a:t>Яндекс </a:t>
            </a:r>
            <a:r>
              <a:rPr lang="ru-RU" sz="4500" dirty="0" err="1" smtClean="0">
                <a:latin typeface="Proxima Nova Lt" panose="02000506030000020004" pitchFamily="50" charset="0"/>
              </a:rPr>
              <a:t>Маркет</a:t>
            </a:r>
            <a:endParaRPr sz="4500" dirty="0">
              <a:latin typeface="Proxima Nova Lt" panose="02000506030000020004" pitchFamily="50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1453044" y="8406133"/>
            <a:ext cx="18742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000" dirty="0" smtClean="0"/>
              <a:t>Гавана</a:t>
            </a:r>
            <a:endParaRPr lang="ru-RU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7245600" y="5434394"/>
            <a:ext cx="19367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000" dirty="0" smtClean="0"/>
              <a:t>Москва</a:t>
            </a:r>
            <a:endParaRPr lang="ru-RU" sz="4000" dirty="0"/>
          </a:p>
        </p:txBody>
      </p:sp>
      <p:cxnSp>
        <p:nvCxnSpPr>
          <p:cNvPr id="11" name="Прямая со стрелкой 10"/>
          <p:cNvCxnSpPr/>
          <p:nvPr/>
        </p:nvCxnSpPr>
        <p:spPr>
          <a:xfrm flipH="1" flipV="1">
            <a:off x="7213304" y="6332659"/>
            <a:ext cx="1784393" cy="52160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/>
          <p:nvPr/>
        </p:nvCxnSpPr>
        <p:spPr>
          <a:xfrm flipH="1" flipV="1">
            <a:off x="3989917" y="8831106"/>
            <a:ext cx="5007780" cy="271756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Дуга 12"/>
          <p:cNvSpPr/>
          <p:nvPr/>
        </p:nvSpPr>
        <p:spPr>
          <a:xfrm rot="16200000">
            <a:off x="4234136" y="5872439"/>
            <a:ext cx="5216014" cy="5920450"/>
          </a:xfrm>
          <a:prstGeom prst="arc">
            <a:avLst>
              <a:gd name="adj1" fmla="val 16415924"/>
              <a:gd name="adj2" fmla="val 260386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Овал 13"/>
          <p:cNvSpPr/>
          <p:nvPr/>
        </p:nvSpPr>
        <p:spPr>
          <a:xfrm>
            <a:off x="3773917" y="8615106"/>
            <a:ext cx="216000" cy="216000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Овал 14"/>
          <p:cNvSpPr/>
          <p:nvPr/>
        </p:nvSpPr>
        <p:spPr>
          <a:xfrm>
            <a:off x="6997304" y="6116659"/>
            <a:ext cx="216000" cy="216000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4603818" y="6142280"/>
                <a:ext cx="386581" cy="6359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 defTabSz="914400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ru-RU" sz="3600" i="1" kern="1200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US" sz="3600" i="1" kern="120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acc>
                    </m:oMath>
                  </m:oMathPara>
                </a14:m>
                <a:endParaRPr lang="ru-RU" sz="3600" kern="12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3818" y="6142280"/>
                <a:ext cx="386581" cy="63594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/>
          <p:cNvSpPr txBox="1"/>
          <p:nvPr/>
        </p:nvSpPr>
        <p:spPr>
          <a:xfrm>
            <a:off x="11410144" y="6142280"/>
            <a:ext cx="12000080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d – </a:t>
            </a: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длина дуги в полярных координатах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6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учет кривизны поверхности</a:t>
            </a:r>
            <a:endParaRPr dirty="0"/>
          </a:p>
        </p:txBody>
      </p:sp>
      <p:sp>
        <p:nvSpPr>
          <p:cNvPr id="17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полярные координаты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21433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Как на самом деле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6854" y="4401297"/>
            <a:ext cx="16063481" cy="8990261"/>
          </a:xfrm>
          <a:prstGeom prst="rect">
            <a:avLst/>
          </a:prstGeom>
        </p:spPr>
      </p:pic>
      <p:sp>
        <p:nvSpPr>
          <p:cNvPr id="17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полярные координаты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444414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47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594179" y="6012139"/>
            <a:ext cx="19549605" cy="16640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dirty="0" smtClean="0"/>
              <a:t>расстояние и путь</a:t>
            </a:r>
            <a:endParaRPr lang="ru-RU" dirty="0"/>
          </a:p>
        </p:txBody>
      </p:sp>
      <p:sp>
        <p:nvSpPr>
          <p:cNvPr id="4" name="Shape 232">
            <a:extLst>
              <a:ext uri="{FF2B5EF4-FFF2-40B4-BE49-F238E27FC236}">
                <a16:creationId xmlns="" xmlns:a16="http://schemas.microsoft.com/office/drawing/2014/main" id="{F1294AC4-AE43-478C-80C1-5A8B12D765CE}"/>
              </a:ext>
            </a:extLst>
          </p:cNvPr>
          <p:cNvSpPr/>
          <p:nvPr/>
        </p:nvSpPr>
        <p:spPr>
          <a:xfrm>
            <a:off x="2597353" y="3345424"/>
            <a:ext cx="1255062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01283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53"/>
          <a:stretch/>
        </p:blipFill>
        <p:spPr>
          <a:xfrm>
            <a:off x="0" y="9236"/>
            <a:ext cx="24384000" cy="13697528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0" y="0"/>
            <a:ext cx="24384000" cy="13706764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7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Манхэттенское расстояние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2558640" y="4548783"/>
            <a:ext cx="18471651" cy="1036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Улицы Манхэттена перпендикулярны друг другу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Метрики на плоскости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37805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1703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Длины всех путей равны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Манхэттенское расстояние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0136" y="4543131"/>
            <a:ext cx="8500872" cy="858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89044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1703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Длины всех путей равны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Манхэттенское расстояние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0136" y="4543131"/>
            <a:ext cx="8500872" cy="858137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15562580" y="7964963"/>
                <a:ext cx="5019387" cy="226844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400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sz="5400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en-US" sz="5400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5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54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5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54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5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5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5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5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5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54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US" sz="5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ru-RU" sz="54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62580" y="7964963"/>
                <a:ext cx="5019387" cy="226844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Shape 199"/>
          <p:cNvSpPr/>
          <p:nvPr/>
        </p:nvSpPr>
        <p:spPr>
          <a:xfrm>
            <a:off x="12161520" y="5536335"/>
            <a:ext cx="11320272" cy="1036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Расстояние городских кварталов</a:t>
            </a:r>
          </a:p>
        </p:txBody>
      </p:sp>
    </p:spTree>
    <p:extLst>
      <p:ext uri="{BB962C8B-B14F-4D97-AF65-F5344CB8AC3E}">
        <p14:creationId xmlns:p14="http://schemas.microsoft.com/office/powerpoint/2010/main" val="151073969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8" y="2840101"/>
            <a:ext cx="21517361" cy="1703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Для поиска оптимального решения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5740379" y="5347092"/>
            <a:ext cx="18471651" cy="4157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>
                <a:latin typeface="Proxima Nova Lt" panose="02000506030000020004" pitchFamily="50" charset="0"/>
              </a:rPr>
              <a:t>Сумма манхэттенских расстояний между костяшками и позициями, в которых они находятся в решённой головоломке «Пятнашки», используется в качестве эвристической функции для поиска оптимального решения</a:t>
            </a:r>
          </a:p>
        </p:txBody>
      </p:sp>
      <p:sp>
        <p:nvSpPr>
          <p:cNvPr id="7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Манхэттенское расстояние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32" y="5434807"/>
            <a:ext cx="4441057" cy="444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57580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8" y="2840101"/>
            <a:ext cx="21517361" cy="1703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Для поиска оптимального решения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7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Манхэттенское расстояние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293" y="5434807"/>
            <a:ext cx="4296667" cy="4633660"/>
          </a:xfrm>
          <a:prstGeom prst="rect">
            <a:avLst/>
          </a:prstGeom>
        </p:spPr>
      </p:pic>
      <p:sp>
        <p:nvSpPr>
          <p:cNvPr id="10" name="Shape 199"/>
          <p:cNvSpPr/>
          <p:nvPr/>
        </p:nvSpPr>
        <p:spPr>
          <a:xfrm>
            <a:off x="5740379" y="5347092"/>
            <a:ext cx="18471651" cy="1036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>
                <a:latin typeface="Proxima Nova Lt" panose="02000506030000020004" pitchFamily="50" charset="0"/>
              </a:rPr>
              <a:t>В примере манхэттенское расстояние равно 4</a:t>
            </a:r>
          </a:p>
        </p:txBody>
      </p:sp>
    </p:spTree>
    <p:extLst>
      <p:ext uri="{BB962C8B-B14F-4D97-AF65-F5344CB8AC3E}">
        <p14:creationId xmlns:p14="http://schemas.microsoft.com/office/powerpoint/2010/main" val="155294470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47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476191" y="6012139"/>
            <a:ext cx="19549605" cy="16640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dirty="0" smtClean="0"/>
              <a:t>Практическое задание 1</a:t>
            </a:r>
            <a:endParaRPr lang="ru-RU" dirty="0"/>
          </a:p>
        </p:txBody>
      </p:sp>
      <p:sp>
        <p:nvSpPr>
          <p:cNvPr id="4" name="Shape 232">
            <a:extLst>
              <a:ext uri="{FF2B5EF4-FFF2-40B4-BE49-F238E27FC236}">
                <a16:creationId xmlns="" xmlns:a16="http://schemas.microsoft.com/office/drawing/2014/main" id="{8263B640-B2CB-4F7F-982D-12461D544038}"/>
              </a:ext>
            </a:extLst>
          </p:cNvPr>
          <p:cNvSpPr/>
          <p:nvPr/>
        </p:nvSpPr>
        <p:spPr>
          <a:xfrm>
            <a:off x="2597353" y="3345424"/>
            <a:ext cx="1255062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4017644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8" y="2840101"/>
            <a:ext cx="21517361" cy="49039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Манхэттенское расстояние</a:t>
            </a:r>
          </a:p>
          <a:p>
            <a:endParaRPr lang="ru-RU" dirty="0"/>
          </a:p>
          <a:p>
            <a:r>
              <a:rPr lang="en-US" dirty="0"/>
              <a:t>barley-</a:t>
            </a:r>
            <a:r>
              <a:rPr lang="en-US" dirty="0" err="1"/>
              <a:t>break.ipynb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7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Манхэттенское расстояние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335945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47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489981" y="6012139"/>
            <a:ext cx="19549605" cy="16950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dirty="0"/>
              <a:t>Цели занятия</a:t>
            </a:r>
          </a:p>
        </p:txBody>
      </p:sp>
      <p:sp>
        <p:nvSpPr>
          <p:cNvPr id="8" name="Shape 232">
            <a:extLst>
              <a:ext uri="{FF2B5EF4-FFF2-40B4-BE49-F238E27FC236}">
                <a16:creationId xmlns="" xmlns:a16="http://schemas.microsoft.com/office/drawing/2014/main" id="{67812C4C-C597-4459-9C84-9A898288788F}"/>
              </a:ext>
            </a:extLst>
          </p:cNvPr>
          <p:cNvSpPr/>
          <p:nvPr/>
        </p:nvSpPr>
        <p:spPr>
          <a:xfrm>
            <a:off x="2597353" y="3345424"/>
            <a:ext cx="1255062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708088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47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594179" y="6012139"/>
            <a:ext cx="19549605" cy="33568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dirty="0" smtClean="0"/>
              <a:t>Метрики близости объектов</a:t>
            </a:r>
            <a:endParaRPr lang="ru-RU" dirty="0"/>
          </a:p>
        </p:txBody>
      </p:sp>
      <p:sp>
        <p:nvSpPr>
          <p:cNvPr id="4" name="Shape 232">
            <a:extLst>
              <a:ext uri="{FF2B5EF4-FFF2-40B4-BE49-F238E27FC236}">
                <a16:creationId xmlns="" xmlns:a16="http://schemas.microsoft.com/office/drawing/2014/main" id="{F1294AC4-AE43-478C-80C1-5A8B12D765CE}"/>
              </a:ext>
            </a:extLst>
          </p:cNvPr>
          <p:cNvSpPr/>
          <p:nvPr/>
        </p:nvSpPr>
        <p:spPr>
          <a:xfrm>
            <a:off x="2597353" y="3345424"/>
            <a:ext cx="1255062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432665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Сравнение текстов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Близость объектов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8228" y="4381499"/>
            <a:ext cx="10067544" cy="884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17094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Проблема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7861" y="6164007"/>
            <a:ext cx="17736805" cy="5284281"/>
          </a:xfrm>
          <a:prstGeom prst="rect">
            <a:avLst/>
          </a:prstGeom>
        </p:spPr>
      </p:pic>
      <p:sp>
        <p:nvSpPr>
          <p:cNvPr id="9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Стартовый лист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715403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Проблема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t="50565"/>
          <a:stretch/>
        </p:blipFill>
        <p:spPr>
          <a:xfrm>
            <a:off x="2555618" y="4910526"/>
            <a:ext cx="12916875" cy="7433873"/>
          </a:xfrm>
          <a:prstGeom prst="rect">
            <a:avLst/>
          </a:prstGeom>
        </p:spPr>
      </p:pic>
      <p:sp>
        <p:nvSpPr>
          <p:cNvPr id="7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Распознавание речи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2610674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Расстояние </a:t>
            </a:r>
            <a:r>
              <a:rPr lang="ru-RU" dirty="0" err="1" smtClean="0"/>
              <a:t>хэмминга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2558640" y="4548783"/>
            <a:ext cx="18471651" cy="2076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>
                <a:latin typeface="Proxima Nova Lt" panose="02000506030000020004" pitchFamily="50" charset="0"/>
              </a:rPr>
              <a:t>Число позиций, в которых соответствующие символы двух слов одинаковой длины </a:t>
            </a:r>
            <a:r>
              <a:rPr lang="ru-RU" sz="5200" dirty="0" smtClean="0">
                <a:latin typeface="Proxima Nova Lt" panose="02000506030000020004" pitchFamily="50" charset="0"/>
              </a:rPr>
              <a:t>различны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Сравнение текстов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6854" y="7069881"/>
            <a:ext cx="9022601" cy="637440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986427" y="8135710"/>
            <a:ext cx="2457725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dirty="0" smtClean="0">
                <a:solidFill>
                  <a:srgbClr val="FF0000"/>
                </a:solidFill>
              </a:rPr>
              <a:t>к</a:t>
            </a:r>
            <a:r>
              <a:rPr lang="ru-RU" sz="5400" dirty="0" smtClean="0"/>
              <a:t>а</a:t>
            </a:r>
            <a:r>
              <a:rPr lang="ru-RU" sz="5400" dirty="0" smtClean="0">
                <a:solidFill>
                  <a:srgbClr val="FF0000"/>
                </a:solidFill>
              </a:rPr>
              <a:t>р</a:t>
            </a:r>
            <a:r>
              <a:rPr lang="ru-RU" sz="5400" dirty="0" smtClean="0"/>
              <a:t>еты</a:t>
            </a:r>
          </a:p>
          <a:p>
            <a:endParaRPr lang="ru-RU" sz="5400" dirty="0" smtClean="0"/>
          </a:p>
          <a:p>
            <a:r>
              <a:rPr lang="ru-RU" sz="5400" dirty="0" smtClean="0">
                <a:solidFill>
                  <a:srgbClr val="FF0000"/>
                </a:solidFill>
              </a:rPr>
              <a:t>р</a:t>
            </a:r>
            <a:r>
              <a:rPr lang="ru-RU" sz="5400" dirty="0" smtClean="0"/>
              <a:t>а</a:t>
            </a:r>
            <a:r>
              <a:rPr lang="ru-RU" sz="5400" dirty="0" smtClean="0">
                <a:solidFill>
                  <a:srgbClr val="FF0000"/>
                </a:solidFill>
              </a:rPr>
              <a:t>к</a:t>
            </a:r>
            <a:r>
              <a:rPr lang="ru-RU" sz="5400" dirty="0" smtClean="0"/>
              <a:t>еты</a:t>
            </a:r>
          </a:p>
        </p:txBody>
      </p:sp>
      <p:sp>
        <p:nvSpPr>
          <p:cNvPr id="9" name="Правая фигурная скобка 8"/>
          <p:cNvSpPr/>
          <p:nvPr/>
        </p:nvSpPr>
        <p:spPr>
          <a:xfrm>
            <a:off x="15711424" y="8268114"/>
            <a:ext cx="345440" cy="245291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sz="5400"/>
          </a:p>
        </p:txBody>
      </p:sp>
      <p:sp>
        <p:nvSpPr>
          <p:cNvPr id="10" name="TextBox 9"/>
          <p:cNvSpPr txBox="1"/>
          <p:nvPr/>
        </p:nvSpPr>
        <p:spPr>
          <a:xfrm>
            <a:off x="16324136" y="9032908"/>
            <a:ext cx="5693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5400" dirty="0" smtClean="0"/>
              <a:t>2</a:t>
            </a:r>
            <a:endParaRPr lang="ru-RU" sz="5400" dirty="0"/>
          </a:p>
        </p:txBody>
      </p:sp>
    </p:spTree>
    <p:extLst>
      <p:ext uri="{BB962C8B-B14F-4D97-AF65-F5344CB8AC3E}">
        <p14:creationId xmlns:p14="http://schemas.microsoft.com/office/powerpoint/2010/main" val="197879505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Расстояние </a:t>
            </a:r>
            <a:r>
              <a:rPr lang="ru-RU" dirty="0" err="1" smtClean="0"/>
              <a:t>хэмминга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Сравнение текстов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888" y="4598473"/>
            <a:ext cx="2393616" cy="8653842"/>
          </a:xfrm>
          <a:prstGeom prst="rect">
            <a:avLst/>
          </a:prstGeom>
        </p:spPr>
      </p:pic>
      <p:sp>
        <p:nvSpPr>
          <p:cNvPr id="12" name="Shape 199"/>
          <p:cNvSpPr/>
          <p:nvPr/>
        </p:nvSpPr>
        <p:spPr>
          <a:xfrm>
            <a:off x="3254386" y="4598473"/>
            <a:ext cx="18471651" cy="1036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>
                <a:latin typeface="Proxima Nova Lt" panose="02000506030000020004" pitchFamily="50" charset="0"/>
              </a:rPr>
              <a:t>В </a:t>
            </a:r>
            <a:r>
              <a:rPr lang="ru-RU" sz="5200" dirty="0" err="1">
                <a:latin typeface="Proxima Nova Lt" panose="02000506030000020004" pitchFamily="50" charset="0"/>
              </a:rPr>
              <a:t>телекоме</a:t>
            </a:r>
            <a:r>
              <a:rPr lang="ru-RU" sz="5200" dirty="0">
                <a:latin typeface="Proxima Nova Lt" panose="02000506030000020004" pitchFamily="50" charset="0"/>
              </a:rPr>
              <a:t> для отслеживания </a:t>
            </a:r>
            <a:r>
              <a:rPr lang="ru-RU" sz="5200" dirty="0" smtClean="0">
                <a:latin typeface="Proxima Nova Lt" panose="02000506030000020004" pitchFamily="50" charset="0"/>
              </a:rPr>
              <a:t>ошибок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6634" y="8103431"/>
            <a:ext cx="5423285" cy="4067464"/>
          </a:xfrm>
          <a:prstGeom prst="rect">
            <a:avLst/>
          </a:prstGeom>
        </p:spPr>
      </p:pic>
      <p:sp>
        <p:nvSpPr>
          <p:cNvPr id="14" name="Shape 199"/>
          <p:cNvSpPr/>
          <p:nvPr/>
        </p:nvSpPr>
        <p:spPr>
          <a:xfrm>
            <a:off x="11594472" y="7414722"/>
            <a:ext cx="11489463" cy="5791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>
                <a:latin typeface="Proxima Nova Lt" panose="02000506030000020004" pitchFamily="50" charset="0"/>
              </a:rPr>
              <a:t>В </a:t>
            </a:r>
            <a:r>
              <a:rPr lang="ru-RU" sz="5200" dirty="0" err="1">
                <a:latin typeface="Proxima Nova Lt" panose="02000506030000020004" pitchFamily="50" charset="0"/>
              </a:rPr>
              <a:t>биоинформатике</a:t>
            </a:r>
            <a:r>
              <a:rPr lang="ru-RU" sz="5200" dirty="0">
                <a:latin typeface="Proxima Nova Lt" panose="02000506030000020004" pitchFamily="50" charset="0"/>
              </a:rPr>
              <a:t> для оценки стабильности </a:t>
            </a:r>
            <a:r>
              <a:rPr lang="ru-RU" sz="5200" dirty="0" smtClean="0">
                <a:latin typeface="Proxima Nova Lt" panose="02000506030000020004" pitchFamily="50" charset="0"/>
              </a:rPr>
              <a:t>цепи</a:t>
            </a:r>
          </a:p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en-US" sz="5200" dirty="0">
                <a:latin typeface="Proxima Nova Lt" panose="02000506030000020004" pitchFamily="50" charset="0"/>
                <a:hlinkClick r:id="rId4"/>
              </a:rPr>
              <a:t>https://</a:t>
            </a:r>
            <a:r>
              <a:rPr lang="en-US" sz="5200" dirty="0" smtClean="0">
                <a:latin typeface="Proxima Nova Lt" panose="02000506030000020004" pitchFamily="50" charset="0"/>
                <a:hlinkClick r:id="rId4"/>
              </a:rPr>
              <a:t>docs.scipy.org/doc/scipy-0.14.0/reference/generated/scipy.spatial.distance.hamming.html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423382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8" y="2840101"/>
            <a:ext cx="21328509" cy="1536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Расстояние </a:t>
            </a:r>
            <a:r>
              <a:rPr lang="ru-RU" dirty="0" err="1" smtClean="0"/>
              <a:t>левенштейна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Сравнение текстов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10" name="Shape 199"/>
          <p:cNvSpPr/>
          <p:nvPr/>
        </p:nvSpPr>
        <p:spPr>
          <a:xfrm>
            <a:off x="2558640" y="4548783"/>
            <a:ext cx="18471651" cy="3116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>
                <a:latin typeface="Proxima Nova Lt" panose="02000506030000020004" pitchFamily="50" charset="0"/>
              </a:rPr>
              <a:t>Минимальное количество операций вставки одного символа, удаления одного символа и замены одного символа </a:t>
            </a:r>
            <a:r>
              <a:rPr lang="ru-RU" sz="5200" dirty="0" smtClean="0">
                <a:latin typeface="Proxima Nova Lt" panose="02000506030000020004" pitchFamily="50" charset="0"/>
              </a:rPr>
              <a:t>на </a:t>
            </a:r>
            <a:r>
              <a:rPr lang="ru-RU" sz="5200" dirty="0">
                <a:latin typeface="Proxima Nova Lt" panose="02000506030000020004" pitchFamily="50" charset="0"/>
              </a:rPr>
              <a:t>другой, необходимых для превращения одной строки в другую.</a:t>
            </a:r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6855" y="8146188"/>
            <a:ext cx="9182761" cy="4070196"/>
          </a:xfrm>
          <a:prstGeom prst="rect">
            <a:avLst/>
          </a:prstGeom>
        </p:spPr>
      </p:pic>
      <p:sp>
        <p:nvSpPr>
          <p:cNvPr id="17" name="Shape 199"/>
          <p:cNvSpPr/>
          <p:nvPr/>
        </p:nvSpPr>
        <p:spPr>
          <a:xfrm>
            <a:off x="12702712" y="8011311"/>
            <a:ext cx="11181416" cy="3765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>
                <a:latin typeface="Proxima Nova Lt" panose="02000506030000020004" pitchFamily="50" charset="0"/>
              </a:rPr>
              <a:t>D — удалить, </a:t>
            </a:r>
            <a:endParaRPr lang="ru-RU" sz="5200" dirty="0" smtClean="0">
              <a:latin typeface="Proxima Nova Lt" panose="02000506030000020004" pitchFamily="50" charset="0"/>
            </a:endParaRPr>
          </a:p>
          <a:p>
            <a:pPr algn="l">
              <a:spcBef>
                <a:spcPts val="12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I </a:t>
            </a:r>
            <a:r>
              <a:rPr lang="ru-RU" sz="5200" dirty="0">
                <a:latin typeface="Proxima Nova Lt" panose="02000506030000020004" pitchFamily="50" charset="0"/>
              </a:rPr>
              <a:t>— вставить, </a:t>
            </a:r>
            <a:endParaRPr lang="ru-RU" sz="5200" dirty="0" smtClean="0">
              <a:latin typeface="Proxima Nova Lt" panose="02000506030000020004" pitchFamily="50" charset="0"/>
            </a:endParaRPr>
          </a:p>
          <a:p>
            <a:pPr algn="l">
              <a:spcBef>
                <a:spcPts val="12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R </a:t>
            </a:r>
            <a:r>
              <a:rPr lang="ru-RU" sz="5200" dirty="0">
                <a:latin typeface="Proxima Nova Lt" panose="02000506030000020004" pitchFamily="50" charset="0"/>
              </a:rPr>
              <a:t>— заменить, </a:t>
            </a:r>
            <a:endParaRPr lang="ru-RU" sz="5200" dirty="0" smtClean="0">
              <a:latin typeface="Proxima Nova Lt" panose="02000506030000020004" pitchFamily="50" charset="0"/>
            </a:endParaRPr>
          </a:p>
          <a:p>
            <a:pPr algn="l">
              <a:spcBef>
                <a:spcPts val="12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M </a:t>
            </a:r>
            <a:r>
              <a:rPr lang="ru-RU" sz="5200" dirty="0">
                <a:latin typeface="Proxima Nova Lt" panose="02000506030000020004" pitchFamily="50" charset="0"/>
              </a:rPr>
              <a:t>— совпадение</a:t>
            </a:r>
          </a:p>
        </p:txBody>
      </p:sp>
    </p:spTree>
    <p:extLst>
      <p:ext uri="{BB962C8B-B14F-4D97-AF65-F5344CB8AC3E}">
        <p14:creationId xmlns:p14="http://schemas.microsoft.com/office/powerpoint/2010/main" val="148147058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8" y="2840101"/>
            <a:ext cx="21328509" cy="1536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Расстояние </a:t>
            </a:r>
            <a:r>
              <a:rPr lang="ru-RU" dirty="0" err="1" smtClean="0"/>
              <a:t>левенштейна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Сравнение текстов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7508" y="5722316"/>
            <a:ext cx="12968985" cy="5360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02268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8" y="2840101"/>
            <a:ext cx="21328509" cy="1536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Расстояние </a:t>
            </a:r>
            <a:r>
              <a:rPr lang="ru-RU" dirty="0" err="1" smtClean="0"/>
              <a:t>Дамерау-левенштейна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Сравнение текстов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7" name="Shape 199"/>
          <p:cNvSpPr/>
          <p:nvPr/>
        </p:nvSpPr>
        <p:spPr>
          <a:xfrm>
            <a:off x="2558640" y="4548783"/>
            <a:ext cx="18471651" cy="2076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То же самое, но с добавлением операции транспозиции (перестановки символов)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6854" y="7898586"/>
            <a:ext cx="10973520" cy="4098342"/>
          </a:xfrm>
          <a:prstGeom prst="rect">
            <a:avLst/>
          </a:prstGeom>
        </p:spPr>
      </p:pic>
      <p:sp>
        <p:nvSpPr>
          <p:cNvPr id="10" name="Shape 199"/>
          <p:cNvSpPr/>
          <p:nvPr/>
        </p:nvSpPr>
        <p:spPr>
          <a:xfrm>
            <a:off x="14225712" y="10854051"/>
            <a:ext cx="5627965" cy="11428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юмор </a:t>
            </a:r>
            <a:r>
              <a:rPr lang="ru-RU" sz="5200" dirty="0" err="1" smtClean="0">
                <a:latin typeface="Proxima Nova Lt" panose="02000506030000020004" pitchFamily="50" charset="0"/>
              </a:rPr>
              <a:t>Гугла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200667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47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476191" y="6012139"/>
            <a:ext cx="19549605" cy="33568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dirty="0" smtClean="0"/>
              <a:t>Практическое задание </a:t>
            </a:r>
            <a:r>
              <a:rPr lang="en-US" dirty="0" smtClean="0"/>
              <a:t>2</a:t>
            </a:r>
          </a:p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en-US" dirty="0" smtClean="0"/>
              <a:t>(</a:t>
            </a:r>
            <a:r>
              <a:rPr lang="ru-RU" dirty="0" smtClean="0"/>
              <a:t>домашнее)</a:t>
            </a:r>
            <a:endParaRPr lang="ru-RU" dirty="0"/>
          </a:p>
        </p:txBody>
      </p:sp>
      <p:sp>
        <p:nvSpPr>
          <p:cNvPr id="4" name="Shape 232">
            <a:extLst>
              <a:ext uri="{FF2B5EF4-FFF2-40B4-BE49-F238E27FC236}">
                <a16:creationId xmlns="" xmlns:a16="http://schemas.microsoft.com/office/drawing/2014/main" id="{8263B640-B2CB-4F7F-982D-12461D544038}"/>
              </a:ext>
            </a:extLst>
          </p:cNvPr>
          <p:cNvSpPr/>
          <p:nvPr/>
        </p:nvSpPr>
        <p:spPr>
          <a:xfrm>
            <a:off x="2597353" y="3345424"/>
            <a:ext cx="1255062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631642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499646" y="2840101"/>
            <a:ext cx="19370676" cy="1703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/>
              <a:t>В конце занятия вы: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588137" y="1937312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2558640" y="4725765"/>
            <a:ext cx="18471651" cy="68531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>
                <a:latin typeface="Proxima Nova Lt" panose="02000506030000020004" pitchFamily="50" charset="0"/>
              </a:rPr>
              <a:t>− </a:t>
            </a:r>
            <a:r>
              <a:rPr lang="ru-RU" sz="5200" dirty="0" smtClean="0">
                <a:latin typeface="Proxima Nova Lt" panose="02000506030000020004" pitchFamily="50" charset="0"/>
              </a:rPr>
              <a:t>будете знать как выбирать метрики близости;</a:t>
            </a:r>
          </a:p>
          <a:p>
            <a:pPr algn="l"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− познакомитесь с алгоритмом </a:t>
            </a:r>
            <a:r>
              <a:rPr lang="en-US" sz="5200" dirty="0" smtClean="0">
                <a:latin typeface="Proxima Nova Lt" panose="02000506030000020004" pitchFamily="50" charset="0"/>
              </a:rPr>
              <a:t>KNN</a:t>
            </a:r>
            <a:r>
              <a:rPr lang="ru-RU" sz="5200" dirty="0" smtClean="0">
                <a:latin typeface="Proxima Nova Lt" panose="02000506030000020004" pitchFamily="50" charset="0"/>
              </a:rPr>
              <a:t>;</a:t>
            </a:r>
            <a:endParaRPr lang="en-US" sz="5200" dirty="0" smtClean="0">
              <a:latin typeface="Proxima Nova Lt" panose="02000506030000020004" pitchFamily="50" charset="0"/>
            </a:endParaRPr>
          </a:p>
          <a:p>
            <a:pPr algn="l"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− потренируемся на различных метриках</a:t>
            </a:r>
            <a:r>
              <a:rPr lang="en-US" sz="5200" dirty="0" smtClean="0">
                <a:latin typeface="Proxima Nova Lt" panose="02000506030000020004" pitchFamily="50" charset="0"/>
              </a:rPr>
              <a:t> </a:t>
            </a:r>
            <a:endParaRPr lang="ru-RU" sz="5200" dirty="0">
              <a:latin typeface="Proxima Nova Lt" panose="02000506030000020004" pitchFamily="50" charset="0"/>
            </a:endParaRPr>
          </a:p>
          <a:p>
            <a:pPr algn="l"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>
                <a:latin typeface="Proxima Nova Lt" panose="02000506030000020004" pitchFamily="50" charset="0"/>
              </a:rPr>
              <a:t>− </a:t>
            </a:r>
            <a:r>
              <a:rPr lang="ru-RU" sz="5200" dirty="0" smtClean="0">
                <a:latin typeface="Proxima Nova Lt" panose="02000506030000020004" pitchFamily="50" charset="0"/>
              </a:rPr>
              <a:t>реализуете в коде задачу классификации и регрессии с помощью алгоритма </a:t>
            </a:r>
            <a:r>
              <a:rPr lang="en-US" sz="5200" dirty="0" smtClean="0">
                <a:latin typeface="Proxima Nova Lt" panose="02000506030000020004" pitchFamily="50" charset="0"/>
              </a:rPr>
              <a:t>KNN</a:t>
            </a:r>
            <a:r>
              <a:rPr lang="ru-RU" sz="5200" dirty="0" smtClean="0">
                <a:latin typeface="Proxima Nova Lt" panose="02000506030000020004" pitchFamily="50" charset="0"/>
              </a:rPr>
              <a:t>.</a:t>
            </a:r>
            <a:endParaRPr lang="ru-RU" sz="5200" dirty="0">
              <a:latin typeface="Proxima Nova Lt" panose="02000506030000020004" pitchFamily="50" charset="0"/>
            </a:endParaRPr>
          </a:p>
          <a:p>
            <a:pPr algn="l"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endParaRPr lang="ru-RU" sz="5200" dirty="0">
              <a:latin typeface="Proxima Nova Lt" panose="02000506030000020004" pitchFamily="50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8" y="2840101"/>
            <a:ext cx="21328509" cy="49039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Время кода</a:t>
            </a:r>
          </a:p>
          <a:p>
            <a:endParaRPr lang="ru-RU" dirty="0"/>
          </a:p>
          <a:p>
            <a:r>
              <a:rPr lang="en-US" dirty="0" err="1"/>
              <a:t>Levenshtein</a:t>
            </a:r>
            <a:r>
              <a:rPr lang="en-US" dirty="0"/>
              <a:t> </a:t>
            </a:r>
            <a:r>
              <a:rPr lang="en-US" dirty="0" err="1" smtClean="0"/>
              <a:t>distance.ipynb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Сравнение текстов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950917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47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594179" y="6012139"/>
            <a:ext cx="19549605" cy="16640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dirty="0" smtClean="0"/>
              <a:t>Слова и векторы</a:t>
            </a:r>
            <a:endParaRPr lang="ru-RU" dirty="0"/>
          </a:p>
        </p:txBody>
      </p:sp>
      <p:sp>
        <p:nvSpPr>
          <p:cNvPr id="4" name="Shape 232">
            <a:extLst>
              <a:ext uri="{FF2B5EF4-FFF2-40B4-BE49-F238E27FC236}">
                <a16:creationId xmlns="" xmlns:a16="http://schemas.microsoft.com/office/drawing/2014/main" id="{F1294AC4-AE43-478C-80C1-5A8B12D765CE}"/>
              </a:ext>
            </a:extLst>
          </p:cNvPr>
          <p:cNvSpPr/>
          <p:nvPr/>
        </p:nvSpPr>
        <p:spPr>
          <a:xfrm>
            <a:off x="2597353" y="3345424"/>
            <a:ext cx="1255062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793387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Метрика </a:t>
            </a:r>
            <a:r>
              <a:rPr lang="en-US" dirty="0" smtClean="0"/>
              <a:t>TF-IDF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слова и векторы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486" y="5204111"/>
            <a:ext cx="12035029" cy="754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36048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Мера важности документа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2558640" y="4548783"/>
            <a:ext cx="18471651" cy="5596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spcBef>
                <a:spcPts val="1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TF </a:t>
            </a:r>
            <a:r>
              <a:rPr lang="ru-RU" sz="5200" dirty="0">
                <a:latin typeface="Proxima Nova Lt" panose="02000506030000020004" pitchFamily="50" charset="0"/>
              </a:rPr>
              <a:t>(</a:t>
            </a:r>
            <a:r>
              <a:rPr lang="ru-RU" sz="5200" dirty="0" err="1">
                <a:latin typeface="Proxima Nova Lt" panose="02000506030000020004" pitchFamily="50" charset="0"/>
              </a:rPr>
              <a:t>term</a:t>
            </a:r>
            <a:r>
              <a:rPr lang="ru-RU" sz="5200" dirty="0">
                <a:latin typeface="Proxima Nova Lt" panose="02000506030000020004" pitchFamily="50" charset="0"/>
              </a:rPr>
              <a:t> </a:t>
            </a:r>
            <a:r>
              <a:rPr lang="ru-RU" sz="5200" dirty="0" err="1">
                <a:latin typeface="Proxima Nova Lt" panose="02000506030000020004" pitchFamily="50" charset="0"/>
              </a:rPr>
              <a:t>frequency</a:t>
            </a:r>
            <a:r>
              <a:rPr lang="ru-RU" sz="5200" dirty="0">
                <a:latin typeface="Proxima Nova Lt" panose="02000506030000020004" pitchFamily="50" charset="0"/>
              </a:rPr>
              <a:t> — частота слова) — отношение числа вхождений некоторого слова к общему числу слов документа</a:t>
            </a:r>
          </a:p>
          <a:p>
            <a:pPr algn="l">
              <a:spcBef>
                <a:spcPts val="1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endParaRPr lang="ru-RU" sz="5200" dirty="0">
              <a:latin typeface="Proxima Nova Lt" panose="02000506030000020004" pitchFamily="50" charset="0"/>
            </a:endParaRPr>
          </a:p>
          <a:p>
            <a:pPr algn="l">
              <a:spcBef>
                <a:spcPts val="1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>
                <a:latin typeface="Proxima Nova Lt" panose="02000506030000020004" pitchFamily="50" charset="0"/>
              </a:rPr>
              <a:t>IDF (</a:t>
            </a:r>
            <a:r>
              <a:rPr lang="ru-RU" sz="5200" dirty="0" err="1">
                <a:latin typeface="Proxima Nova Lt" panose="02000506030000020004" pitchFamily="50" charset="0"/>
              </a:rPr>
              <a:t>inverse</a:t>
            </a:r>
            <a:r>
              <a:rPr lang="ru-RU" sz="5200" dirty="0">
                <a:latin typeface="Proxima Nova Lt" panose="02000506030000020004" pitchFamily="50" charset="0"/>
              </a:rPr>
              <a:t> </a:t>
            </a:r>
            <a:r>
              <a:rPr lang="ru-RU" sz="5200" dirty="0" err="1">
                <a:latin typeface="Proxima Nova Lt" panose="02000506030000020004" pitchFamily="50" charset="0"/>
              </a:rPr>
              <a:t>document</a:t>
            </a:r>
            <a:r>
              <a:rPr lang="ru-RU" sz="5200" dirty="0">
                <a:latin typeface="Proxima Nova Lt" panose="02000506030000020004" pitchFamily="50" charset="0"/>
              </a:rPr>
              <a:t> </a:t>
            </a:r>
            <a:r>
              <a:rPr lang="ru-RU" sz="5200" dirty="0" err="1">
                <a:latin typeface="Proxima Nova Lt" panose="02000506030000020004" pitchFamily="50" charset="0"/>
              </a:rPr>
              <a:t>frequency</a:t>
            </a:r>
            <a:r>
              <a:rPr lang="ru-RU" sz="5200" dirty="0">
                <a:latin typeface="Proxima Nova Lt" panose="02000506030000020004" pitchFamily="50" charset="0"/>
              </a:rPr>
              <a:t> — обратная частота документа) — инверсия частоты, с которой некоторое слово </a:t>
            </a:r>
          </a:p>
          <a:p>
            <a:pPr algn="l">
              <a:spcBef>
                <a:spcPts val="1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>
                <a:latin typeface="Proxima Nova Lt" panose="02000506030000020004" pitchFamily="50" charset="0"/>
              </a:rPr>
              <a:t>встречается в документах коллекции</a:t>
            </a:r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en-US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TF-</a:t>
            </a:r>
            <a:r>
              <a:rPr lang="en-US" sz="3000" dirty="0" err="1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idf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351038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Мера важности документа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2558640" y="4548783"/>
            <a:ext cx="18471651" cy="29649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spcBef>
                <a:spcPts val="1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en-US" sz="5200" dirty="0" smtClean="0">
                <a:latin typeface="Proxima Nova Lt" panose="02000506030000020004" pitchFamily="50" charset="0"/>
              </a:rPr>
              <a:t>TF-IDF </a:t>
            </a:r>
            <a:r>
              <a:rPr lang="ru-RU" sz="5200" dirty="0" smtClean="0">
                <a:latin typeface="Proxima Nova Lt" panose="02000506030000020004" pitchFamily="50" charset="0"/>
              </a:rPr>
              <a:t>имеет много модификаций под разные задачи</a:t>
            </a:r>
          </a:p>
          <a:p>
            <a:pPr algn="l">
              <a:spcBef>
                <a:spcPts val="1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endParaRPr lang="ru-RU" sz="5200" dirty="0" smtClean="0">
              <a:latin typeface="Proxima Nova Lt" panose="02000506030000020004" pitchFamily="50" charset="0"/>
            </a:endParaRPr>
          </a:p>
          <a:p>
            <a:pPr algn="l">
              <a:spcBef>
                <a:spcPts val="1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Вариант </a:t>
            </a:r>
            <a:r>
              <a:rPr lang="ru-RU" sz="5200" dirty="0">
                <a:latin typeface="Proxima Nova Lt" panose="02000506030000020004" pitchFamily="50" charset="0"/>
              </a:rPr>
              <a:t>определения для поисковых систем (т. н. BM25)</a:t>
            </a:r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en-US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TF-</a:t>
            </a:r>
            <a:r>
              <a:rPr lang="en-US" sz="3000" dirty="0" err="1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idf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529" y="8281506"/>
            <a:ext cx="22256942" cy="309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02216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3303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Пример различия текстов вакансий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en-US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TF-</a:t>
            </a:r>
            <a:r>
              <a:rPr lang="en-US" sz="3000" dirty="0" err="1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idf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355" y="6143569"/>
            <a:ext cx="10816602" cy="6818567"/>
          </a:xfrm>
          <a:prstGeom prst="rect">
            <a:avLst/>
          </a:prstGeom>
        </p:spPr>
      </p:pic>
      <p:sp>
        <p:nvSpPr>
          <p:cNvPr id="8" name="Shape 199"/>
          <p:cNvSpPr/>
          <p:nvPr/>
        </p:nvSpPr>
        <p:spPr>
          <a:xfrm>
            <a:off x="12240957" y="6143569"/>
            <a:ext cx="11832023" cy="3303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spcBef>
                <a:spcPts val="1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Тексты бухгалтерских вакансий (1-1000) «ближе» по косинусной мере к данному тексту, чем вакансии разработчиков (тексты 1001-2000)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626788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47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594179" y="6012139"/>
            <a:ext cx="19549605" cy="16640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dirty="0" smtClean="0"/>
              <a:t>Модификации </a:t>
            </a:r>
            <a:r>
              <a:rPr lang="en-US" dirty="0" err="1" smtClean="0"/>
              <a:t>tf-idf</a:t>
            </a:r>
            <a:endParaRPr lang="ru-RU" dirty="0"/>
          </a:p>
        </p:txBody>
      </p:sp>
      <p:sp>
        <p:nvSpPr>
          <p:cNvPr id="4" name="Shape 232">
            <a:extLst>
              <a:ext uri="{FF2B5EF4-FFF2-40B4-BE49-F238E27FC236}">
                <a16:creationId xmlns="" xmlns:a16="http://schemas.microsoft.com/office/drawing/2014/main" id="{F1294AC4-AE43-478C-80C1-5A8B12D765CE}"/>
              </a:ext>
            </a:extLst>
          </p:cNvPr>
          <p:cNvSpPr/>
          <p:nvPr/>
        </p:nvSpPr>
        <p:spPr>
          <a:xfrm>
            <a:off x="2597353" y="3345424"/>
            <a:ext cx="1255062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020388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классификация запросов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2558640" y="4548783"/>
            <a:ext cx="18471651" cy="5365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just">
              <a:spcBef>
                <a:spcPts val="12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Имеется </a:t>
            </a:r>
            <a:r>
              <a:rPr lang="ru-RU" sz="5200" dirty="0">
                <a:latin typeface="Proxima Nova Lt" panose="02000506030000020004" pitchFamily="50" charset="0"/>
              </a:rPr>
              <a:t>набор </a:t>
            </a:r>
            <a:r>
              <a:rPr lang="ru-RU" sz="5200">
                <a:latin typeface="Proxima Nova Lt" panose="02000506030000020004" pitchFamily="50" charset="0"/>
              </a:rPr>
              <a:t>запросов </a:t>
            </a:r>
            <a:r>
              <a:rPr lang="ru-RU" sz="5200" smtClean="0">
                <a:latin typeface="Proxima Nova Lt" panose="02000506030000020004" pitchFamily="50" charset="0"/>
              </a:rPr>
              <a:t>поисковика. </a:t>
            </a:r>
            <a:r>
              <a:rPr lang="ru-RU" sz="5200" dirty="0">
                <a:latin typeface="Proxima Nova Lt" panose="02000506030000020004" pitchFamily="50" charset="0"/>
              </a:rPr>
              <a:t>Необходимо отнести каждый поисковый запрос к одному из наших проектов или пометить его как </a:t>
            </a:r>
            <a:r>
              <a:rPr lang="ru-RU" sz="5200" dirty="0" err="1" smtClean="0">
                <a:latin typeface="Proxima Nova Lt" panose="02000506030000020004" pitchFamily="50" charset="0"/>
              </a:rPr>
              <a:t>undef</a:t>
            </a:r>
            <a:endParaRPr lang="ru-RU" sz="5200" dirty="0" smtClean="0">
              <a:latin typeface="Proxima Nova Lt" panose="02000506030000020004" pitchFamily="50" charset="0"/>
            </a:endParaRPr>
          </a:p>
          <a:p>
            <a:pPr algn="just">
              <a:spcBef>
                <a:spcPts val="12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endParaRPr lang="ru-RU" sz="5200" dirty="0">
              <a:latin typeface="Proxima Nova Lt" panose="02000506030000020004" pitchFamily="50" charset="0"/>
            </a:endParaRPr>
          </a:p>
          <a:p>
            <a:pPr algn="just">
              <a:spcBef>
                <a:spcPts val="12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Уникальных фраз в месяц – 30 млн. штук</a:t>
            </a:r>
          </a:p>
          <a:p>
            <a:pPr algn="just">
              <a:spcBef>
                <a:spcPts val="12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Проектов для классификации – 20 штук</a:t>
            </a:r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модификации </a:t>
            </a:r>
            <a:r>
              <a:rPr lang="en-US" sz="3000" dirty="0" err="1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tf-idf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896302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классификация запросов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2558640" y="4548783"/>
            <a:ext cx="21343776" cy="5827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914400" indent="-914400" algn="just">
              <a:spcBef>
                <a:spcPts val="1200"/>
              </a:spcBef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В </a:t>
            </a:r>
            <a:r>
              <a:rPr lang="ru-RU" sz="5200" dirty="0">
                <a:latin typeface="Proxima Nova Lt" panose="02000506030000020004" pitchFamily="50" charset="0"/>
              </a:rPr>
              <a:t>качестве обучающей выборки из </a:t>
            </a:r>
            <a:r>
              <a:rPr lang="ru-RU" sz="5200" dirty="0" err="1" smtClean="0">
                <a:latin typeface="Proxima Nova Lt" panose="02000506030000020004" pitchFamily="50" charset="0"/>
              </a:rPr>
              <a:t>Яндекс.Метрики</a:t>
            </a:r>
            <a:r>
              <a:rPr lang="ru-RU" sz="5200" dirty="0" smtClean="0">
                <a:latin typeface="Proxima Nova Lt" panose="02000506030000020004" pitchFamily="50" charset="0"/>
              </a:rPr>
              <a:t> </a:t>
            </a:r>
            <a:r>
              <a:rPr lang="ru-RU" sz="5200" dirty="0">
                <a:latin typeface="Proxima Nova Lt" panose="02000506030000020004" pitchFamily="50" charset="0"/>
              </a:rPr>
              <a:t>берем ключевые слова, по </a:t>
            </a:r>
            <a:r>
              <a:rPr lang="ru-RU" sz="5200" dirty="0" smtClean="0">
                <a:latin typeface="Proxima Nova Lt" panose="02000506030000020004" pitchFamily="50" charset="0"/>
              </a:rPr>
              <a:t>которым </a:t>
            </a:r>
            <a:r>
              <a:rPr lang="ru-RU" sz="5200" dirty="0">
                <a:latin typeface="Proxima Nova Lt" panose="02000506030000020004" pitchFamily="50" charset="0"/>
              </a:rPr>
              <a:t>переходили на проект. Количество переходов для каждой фразы тоже записываем, это наш аналог </a:t>
            </a:r>
            <a:r>
              <a:rPr lang="ru-RU" sz="5200" dirty="0" smtClean="0">
                <a:latin typeface="Proxima Nova Lt" panose="02000506030000020004" pitchFamily="50" charset="0"/>
              </a:rPr>
              <a:t>частоты</a:t>
            </a:r>
          </a:p>
          <a:p>
            <a:pPr marL="914400" indent="-914400" algn="just">
              <a:spcBef>
                <a:spcPts val="3600"/>
              </a:spcBef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>
                <a:latin typeface="Proxima Nova Lt" panose="02000506030000020004" pitchFamily="50" charset="0"/>
              </a:rPr>
              <a:t>Считаем модифицированную метрику TF-IDF для каждого слова в запросе, беря вместо частоты количество переходов из пункта </a:t>
            </a:r>
            <a:r>
              <a:rPr lang="ru-RU" sz="5200" dirty="0" smtClean="0">
                <a:latin typeface="Proxima Nova Lt" panose="02000506030000020004" pitchFamily="50" charset="0"/>
              </a:rPr>
              <a:t>1</a:t>
            </a:r>
          </a:p>
          <a:p>
            <a:pPr marL="914400" indent="-914400" algn="just">
              <a:spcBef>
                <a:spcPts val="3600"/>
              </a:spcBef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>
                <a:latin typeface="Proxima Nova Lt" panose="02000506030000020004" pitchFamily="50" charset="0"/>
              </a:rPr>
              <a:t>Относим поисковый запрос к проекту с максимальным значением TF-IDF</a:t>
            </a:r>
            <a:endParaRPr lang="ru-RU" sz="5200" dirty="0" smtClean="0">
              <a:latin typeface="Proxima Nova Lt" panose="02000506030000020004" pitchFamily="50" charset="0"/>
            </a:endParaRPr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модификации </a:t>
            </a:r>
            <a:r>
              <a:rPr lang="en-US" sz="3000" dirty="0" err="1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tf-idf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049876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47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594179" y="6012139"/>
            <a:ext cx="19549605" cy="3488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dirty="0" smtClean="0"/>
              <a:t>Немного о векторах</a:t>
            </a:r>
          </a:p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en-US" dirty="0" smtClean="0"/>
              <a:t>word2vec</a:t>
            </a:r>
            <a:endParaRPr lang="ru-RU" dirty="0"/>
          </a:p>
        </p:txBody>
      </p:sp>
      <p:sp>
        <p:nvSpPr>
          <p:cNvPr id="4" name="Shape 232">
            <a:extLst>
              <a:ext uri="{FF2B5EF4-FFF2-40B4-BE49-F238E27FC236}">
                <a16:creationId xmlns="" xmlns:a16="http://schemas.microsoft.com/office/drawing/2014/main" id="{F1294AC4-AE43-478C-80C1-5A8B12D765CE}"/>
              </a:ext>
            </a:extLst>
          </p:cNvPr>
          <p:cNvSpPr/>
          <p:nvPr/>
        </p:nvSpPr>
        <p:spPr>
          <a:xfrm>
            <a:off x="2597353" y="3345424"/>
            <a:ext cx="1255062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5027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47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526122" y="5115580"/>
            <a:ext cx="19549605" cy="3488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dirty="0"/>
              <a:t>О чём поговорим и что сделаем</a:t>
            </a:r>
          </a:p>
        </p:txBody>
      </p:sp>
      <p:sp>
        <p:nvSpPr>
          <p:cNvPr id="4" name="Shape 232">
            <a:extLst>
              <a:ext uri="{FF2B5EF4-FFF2-40B4-BE49-F238E27FC236}">
                <a16:creationId xmlns="" xmlns:a16="http://schemas.microsoft.com/office/drawing/2014/main" id="{F1294AC4-AE43-478C-80C1-5A8B12D765CE}"/>
              </a:ext>
            </a:extLst>
          </p:cNvPr>
          <p:cNvSpPr/>
          <p:nvPr/>
        </p:nvSpPr>
        <p:spPr>
          <a:xfrm>
            <a:off x="2597353" y="3345424"/>
            <a:ext cx="1255062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153386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Опечатки и подсказки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2558640" y="4548783"/>
            <a:ext cx="18471651" cy="1036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Представление слов в виде векторов позволяет оценить их близость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en-US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word2vec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33938" y="7547704"/>
            <a:ext cx="6582478" cy="5459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2533" y="7547704"/>
            <a:ext cx="5640391" cy="5459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Shape 199"/>
          <p:cNvSpPr/>
          <p:nvPr/>
        </p:nvSpPr>
        <p:spPr>
          <a:xfrm>
            <a:off x="2802533" y="6404827"/>
            <a:ext cx="2865317" cy="11428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en-US" sz="5200" dirty="0" smtClean="0">
                <a:latin typeface="Proxima Nova Lt" panose="02000506030000020004" pitchFamily="50" charset="0"/>
              </a:rPr>
              <a:t>“</a:t>
            </a:r>
            <a:r>
              <a:rPr lang="ru-RU" sz="5200" dirty="0" err="1" smtClean="0">
                <a:latin typeface="Proxima Nova Lt" panose="02000506030000020004" pitchFamily="50" charset="0"/>
              </a:rPr>
              <a:t>нятвуч</a:t>
            </a:r>
            <a:r>
              <a:rPr lang="en-US" sz="5200" dirty="0" smtClean="0">
                <a:latin typeface="Proxima Nova Lt" panose="02000506030000020004" pitchFamily="50" charset="0"/>
              </a:rPr>
              <a:t>”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  <p:sp>
        <p:nvSpPr>
          <p:cNvPr id="10" name="Shape 199"/>
          <p:cNvSpPr/>
          <p:nvPr/>
        </p:nvSpPr>
        <p:spPr>
          <a:xfrm>
            <a:off x="15033938" y="6364038"/>
            <a:ext cx="5540062" cy="11428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en-US" sz="5200" dirty="0" smtClean="0">
                <a:latin typeface="Proxima Nova Lt" panose="02000506030000020004" pitchFamily="50" charset="0"/>
              </a:rPr>
              <a:t>“</a:t>
            </a:r>
            <a:r>
              <a:rPr lang="ru-RU" sz="5200" dirty="0" err="1" smtClean="0">
                <a:latin typeface="Proxima Nova Lt" panose="02000506030000020004" pitchFamily="50" charset="0"/>
              </a:rPr>
              <a:t>асад</a:t>
            </a:r>
            <a:r>
              <a:rPr lang="ru-RU" sz="5200" dirty="0" smtClean="0">
                <a:latin typeface="Proxima Nova Lt" panose="02000506030000020004" pitchFamily="50" charset="0"/>
              </a:rPr>
              <a:t> + </a:t>
            </a:r>
            <a:r>
              <a:rPr lang="ru-RU" sz="5200" dirty="0" err="1" smtClean="0">
                <a:latin typeface="Proxima Nova Lt" panose="02000506030000020004" pitchFamily="50" charset="0"/>
              </a:rPr>
              <a:t>сирия</a:t>
            </a:r>
            <a:r>
              <a:rPr lang="en-US" sz="5200" dirty="0" smtClean="0">
                <a:latin typeface="Proxima Nova Lt" panose="02000506030000020004" pitchFamily="50" charset="0"/>
              </a:rPr>
              <a:t>”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17037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семантически близкие слова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en-US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word2vec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9" name="Shape 199"/>
          <p:cNvSpPr/>
          <p:nvPr/>
        </p:nvSpPr>
        <p:spPr>
          <a:xfrm>
            <a:off x="2947702" y="6404827"/>
            <a:ext cx="4878427" cy="11428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en-US" sz="5200" dirty="0" smtClean="0">
                <a:latin typeface="Proxima Nova Lt" panose="02000506030000020004" pitchFamily="50" charset="0"/>
              </a:rPr>
              <a:t>“</a:t>
            </a:r>
            <a:r>
              <a:rPr lang="ru-RU" sz="5200" dirty="0" err="1" smtClean="0">
                <a:latin typeface="Proxima Nova Lt" panose="02000506030000020004" pitchFamily="50" charset="0"/>
              </a:rPr>
              <a:t>замок+дверь</a:t>
            </a:r>
            <a:r>
              <a:rPr lang="en-US" sz="5200" dirty="0" smtClean="0">
                <a:latin typeface="Proxima Nova Lt" panose="02000506030000020004" pitchFamily="50" charset="0"/>
              </a:rPr>
              <a:t>”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  <p:sp>
        <p:nvSpPr>
          <p:cNvPr id="10" name="Shape 199"/>
          <p:cNvSpPr/>
          <p:nvPr/>
        </p:nvSpPr>
        <p:spPr>
          <a:xfrm>
            <a:off x="17099280" y="6404827"/>
            <a:ext cx="6432876" cy="11428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en-US" sz="5200" dirty="0" smtClean="0">
                <a:latin typeface="Proxima Nova Lt" panose="02000506030000020004" pitchFamily="50" charset="0"/>
              </a:rPr>
              <a:t>“</a:t>
            </a:r>
            <a:r>
              <a:rPr lang="ru-RU" sz="5200" dirty="0" smtClean="0">
                <a:latin typeface="Proxima Nova Lt" panose="02000506030000020004" pitchFamily="50" charset="0"/>
              </a:rPr>
              <a:t>замок + </a:t>
            </a:r>
            <a:r>
              <a:rPr lang="ru-RU" sz="5200" dirty="0" err="1" smtClean="0">
                <a:latin typeface="Proxima Nova Lt" panose="02000506030000020004" pitchFamily="50" charset="0"/>
              </a:rPr>
              <a:t>швейцария</a:t>
            </a:r>
            <a:r>
              <a:rPr lang="en-US" sz="5200" dirty="0" smtClean="0">
                <a:latin typeface="Proxima Nova Lt" panose="02000506030000020004" pitchFamily="50" charset="0"/>
              </a:rPr>
              <a:t>”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388"/>
          <a:stretch/>
        </p:blipFill>
        <p:spPr bwMode="auto">
          <a:xfrm>
            <a:off x="2626855" y="7753566"/>
            <a:ext cx="5520120" cy="54296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829"/>
          <a:stretch/>
        </p:blipFill>
        <p:spPr bwMode="auto">
          <a:xfrm>
            <a:off x="18028070" y="7753566"/>
            <a:ext cx="4575297" cy="54296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518"/>
          <a:stretch/>
        </p:blipFill>
        <p:spPr bwMode="auto">
          <a:xfrm>
            <a:off x="10391535" y="7753566"/>
            <a:ext cx="5095119" cy="54296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Shape 199"/>
          <p:cNvSpPr/>
          <p:nvPr/>
        </p:nvSpPr>
        <p:spPr>
          <a:xfrm>
            <a:off x="10499881" y="6364038"/>
            <a:ext cx="4878427" cy="1036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en-US" sz="5200" dirty="0" smtClean="0">
                <a:latin typeface="Proxima Nova Lt" panose="02000506030000020004" pitchFamily="50" charset="0"/>
              </a:rPr>
              <a:t>“</a:t>
            </a:r>
            <a:r>
              <a:rPr lang="ru-RU" sz="5200" dirty="0" smtClean="0">
                <a:latin typeface="Proxima Nova Lt" panose="02000506030000020004" pitchFamily="50" charset="0"/>
              </a:rPr>
              <a:t>замок + ваз</a:t>
            </a:r>
            <a:r>
              <a:rPr lang="en-US" sz="5200" dirty="0" smtClean="0">
                <a:latin typeface="Proxima Nova Lt" panose="02000506030000020004" pitchFamily="50" charset="0"/>
              </a:rPr>
              <a:t>”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675626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8" y="2840101"/>
            <a:ext cx="21145629" cy="1703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автоматический поиск сюжетов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en-US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word2vec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9" name="Shape 199"/>
          <p:cNvSpPr/>
          <p:nvPr/>
        </p:nvSpPr>
        <p:spPr>
          <a:xfrm>
            <a:off x="2947702" y="6384433"/>
            <a:ext cx="4878427" cy="1036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спасение летчика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  <p:sp>
        <p:nvSpPr>
          <p:cNvPr id="10" name="Shape 199"/>
          <p:cNvSpPr/>
          <p:nvPr/>
        </p:nvSpPr>
        <p:spPr>
          <a:xfrm>
            <a:off x="17099280" y="6384433"/>
            <a:ext cx="6432876" cy="1036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санкции Турции и </a:t>
            </a:r>
            <a:r>
              <a:rPr lang="en-US" sz="5200" dirty="0" smtClean="0">
                <a:latin typeface="Proxima Nova Lt" panose="02000506030000020004" pitchFamily="50" charset="0"/>
              </a:rPr>
              <a:t>IT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  <p:sp>
        <p:nvSpPr>
          <p:cNvPr id="14" name="Shape 199"/>
          <p:cNvSpPr/>
          <p:nvPr/>
        </p:nvSpPr>
        <p:spPr>
          <a:xfrm>
            <a:off x="10468790" y="6384433"/>
            <a:ext cx="4878427" cy="1036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гены и допинг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  <p:pic>
        <p:nvPicPr>
          <p:cNvPr id="1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2503" y="7585418"/>
            <a:ext cx="3631001" cy="5067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57037" y="7585418"/>
            <a:ext cx="4117363" cy="5604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1918" y="7585418"/>
            <a:ext cx="4309995" cy="5298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Shape 199"/>
          <p:cNvSpPr/>
          <p:nvPr/>
        </p:nvSpPr>
        <p:spPr>
          <a:xfrm>
            <a:off x="2555618" y="4291930"/>
            <a:ext cx="10465438" cy="1036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Выборка текстов новостей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361034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47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594179" y="6012139"/>
            <a:ext cx="19549605" cy="16640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dirty="0" smtClean="0"/>
              <a:t>Схожесть пользователей</a:t>
            </a:r>
            <a:endParaRPr lang="ru-RU" dirty="0"/>
          </a:p>
        </p:txBody>
      </p:sp>
      <p:sp>
        <p:nvSpPr>
          <p:cNvPr id="4" name="Shape 232">
            <a:extLst>
              <a:ext uri="{FF2B5EF4-FFF2-40B4-BE49-F238E27FC236}">
                <a16:creationId xmlns="" xmlns:a16="http://schemas.microsoft.com/office/drawing/2014/main" id="{F1294AC4-AE43-478C-80C1-5A8B12D765CE}"/>
              </a:ext>
            </a:extLst>
          </p:cNvPr>
          <p:cNvSpPr/>
          <p:nvPr/>
        </p:nvSpPr>
        <p:spPr>
          <a:xfrm>
            <a:off x="2597353" y="3345424"/>
            <a:ext cx="1255062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8849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1703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Коэффициент </a:t>
            </a:r>
            <a:r>
              <a:rPr lang="ru-RU" dirty="0" err="1" smtClean="0"/>
              <a:t>жаккара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2558641" y="7401711"/>
            <a:ext cx="17064384" cy="2076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Отношение количества элементов, общих для множеств </a:t>
            </a:r>
            <a:r>
              <a:rPr lang="en-US" sz="5200" dirty="0" smtClean="0">
                <a:latin typeface="Proxima Nova Lt" panose="02000506030000020004" pitchFamily="50" charset="0"/>
              </a:rPr>
              <a:t>A </a:t>
            </a:r>
            <a:r>
              <a:rPr lang="ru-RU" sz="5200" dirty="0" smtClean="0">
                <a:latin typeface="Proxima Nova Lt" panose="02000506030000020004" pitchFamily="50" charset="0"/>
              </a:rPr>
              <a:t>и </a:t>
            </a:r>
            <a:r>
              <a:rPr lang="en-US" sz="5200" dirty="0" smtClean="0">
                <a:latin typeface="Proxima Nova Lt" panose="02000506030000020004" pitchFamily="50" charset="0"/>
              </a:rPr>
              <a:t>B</a:t>
            </a:r>
            <a:r>
              <a:rPr lang="ru-RU" sz="5200" dirty="0" smtClean="0">
                <a:latin typeface="Proxima Nova Lt" panose="02000506030000020004" pitchFamily="50" charset="0"/>
              </a:rPr>
              <a:t>, к общему количеству элементов в этих множествах</a:t>
            </a:r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Схожесть пользователей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9729563" y="4762919"/>
                <a:ext cx="4924874" cy="192244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0" tIns="0" rIns="0" bIns="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60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Helvetica Light"/>
                        </a:rPr>
                        <m:t>𝐾</m:t>
                      </m:r>
                      <m:r>
                        <a:rPr kumimoji="0" lang="en-US" sz="60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Helvetica Light"/>
                        </a:rPr>
                        <m:t>= </m:t>
                      </m:r>
                      <m:f>
                        <m:fPr>
                          <m:ctrlPr>
                            <a:rPr kumimoji="0" lang="en-US" sz="6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charset="0"/>
                              <a:sym typeface="Helvetica Light"/>
                            </a:rPr>
                          </m:ctrlPr>
                        </m:fPr>
                        <m:num>
                          <m:r>
                            <a:rPr kumimoji="0" lang="en-US" sz="6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Helvetica Light"/>
                            </a:rPr>
                            <m:t>𝑛</m:t>
                          </m:r>
                          <m:r>
                            <a:rPr kumimoji="0" lang="en-US" sz="6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Helvetica Light"/>
                            </a:rPr>
                            <m:t>(</m:t>
                          </m:r>
                          <m:r>
                            <a:rPr kumimoji="0" lang="en-US" sz="6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Helvetica Light"/>
                            </a:rPr>
                            <m:t>𝐴</m:t>
                          </m:r>
                          <m:r>
                            <a:rPr kumimoji="0" lang="en-US" sz="6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Helvetica Light"/>
                            </a:rPr>
                            <m:t>∩</m:t>
                          </m:r>
                          <m:r>
                            <a:rPr kumimoji="0" lang="en-US" sz="6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Helvetica Light"/>
                            </a:rPr>
                            <m:t>𝐵</m:t>
                          </m:r>
                          <m:r>
                            <a:rPr kumimoji="0" lang="en-US" sz="6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Helvetica Light"/>
                            </a:rPr>
                            <m:t>)</m:t>
                          </m:r>
                        </m:num>
                        <m:den>
                          <m:r>
                            <a:rPr kumimoji="0" lang="en-US" sz="6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Helvetica Light"/>
                            </a:rPr>
                            <m:t>𝑛</m:t>
                          </m:r>
                          <m:r>
                            <a:rPr kumimoji="0" lang="en-US" sz="6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Helvetica Light"/>
                            </a:rPr>
                            <m:t>(</m:t>
                          </m:r>
                          <m:r>
                            <a:rPr kumimoji="0" lang="en-US" sz="6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Helvetica Light"/>
                            </a:rPr>
                            <m:t>𝐴</m:t>
                          </m:r>
                          <m:r>
                            <a:rPr kumimoji="0" lang="en-US" sz="6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Helvetica Light"/>
                            </a:rPr>
                            <m:t>∪</m:t>
                          </m:r>
                          <m:r>
                            <a:rPr kumimoji="0" lang="en-US" sz="6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Helvetica Light"/>
                            </a:rPr>
                            <m:t>𝐵</m:t>
                          </m:r>
                          <m:r>
                            <a:rPr kumimoji="0" lang="en-US" sz="6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Helvetica Light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kumimoji="0" lang="ru-RU" sz="6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sym typeface="Helvetica Light"/>
                </a:endParaRP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29563" y="4762919"/>
                <a:ext cx="4924874" cy="192244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1522284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1703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/>
              <a:t>Коэффициент </a:t>
            </a:r>
            <a:r>
              <a:rPr lang="ru-RU" dirty="0" err="1" smtClean="0"/>
              <a:t>жаккара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Схожесть пользователей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7" name="Shape 199"/>
          <p:cNvSpPr/>
          <p:nvPr/>
        </p:nvSpPr>
        <p:spPr>
          <a:xfrm>
            <a:off x="2558640" y="4548783"/>
            <a:ext cx="18471651" cy="1036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Удобно использовать в рекомендательных системах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525385"/>
              </p:ext>
            </p:extLst>
          </p:nvPr>
        </p:nvGraphicFramePr>
        <p:xfrm>
          <a:off x="699008" y="7364640"/>
          <a:ext cx="8371840" cy="3099702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4185920">
                  <a:extLst>
                    <a:ext uri="{9D8B030D-6E8A-4147-A177-3AD203B41FA5}">
                      <a16:colId xmlns="" xmlns:a16="http://schemas.microsoft.com/office/drawing/2014/main" val="3395026604"/>
                    </a:ext>
                  </a:extLst>
                </a:gridCol>
                <a:gridCol w="4185920">
                  <a:extLst>
                    <a:ext uri="{9D8B030D-6E8A-4147-A177-3AD203B41FA5}">
                      <a16:colId xmlns="" xmlns:a16="http://schemas.microsoft.com/office/drawing/2014/main" val="4048926451"/>
                    </a:ext>
                  </a:extLst>
                </a:gridCol>
              </a:tblGrid>
              <a:tr h="773520">
                <a:tc>
                  <a:txBody>
                    <a:bodyPr/>
                    <a:lstStyle/>
                    <a:p>
                      <a:r>
                        <a:rPr lang="ru-RU" sz="3600" dirty="0" smtClean="0"/>
                        <a:t>Признак</a:t>
                      </a:r>
                      <a:endParaRPr lang="ru-RU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3600" dirty="0" smtClean="0"/>
                        <a:t>Телефон 1 </a:t>
                      </a:r>
                      <a:r>
                        <a:rPr lang="en-US" sz="3600" dirty="0" smtClean="0"/>
                        <a:t>vs 2</a:t>
                      </a:r>
                      <a:endParaRPr lang="ru-RU" sz="3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265905993"/>
                  </a:ext>
                </a:extLst>
              </a:tr>
              <a:tr h="775394">
                <a:tc>
                  <a:txBody>
                    <a:bodyPr/>
                    <a:lstStyle/>
                    <a:p>
                      <a:r>
                        <a:rPr lang="ru-RU" sz="3600" dirty="0" smtClean="0"/>
                        <a:t>Память</a:t>
                      </a:r>
                      <a:endParaRPr lang="ru-RU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3600" dirty="0" smtClean="0"/>
                        <a:t>совпадает</a:t>
                      </a:r>
                      <a:endParaRPr lang="ru-RU" sz="3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975367229"/>
                  </a:ext>
                </a:extLst>
              </a:tr>
              <a:tr h="775394">
                <a:tc>
                  <a:txBody>
                    <a:bodyPr/>
                    <a:lstStyle/>
                    <a:p>
                      <a:r>
                        <a:rPr lang="ru-RU" sz="3600" dirty="0" smtClean="0"/>
                        <a:t>Экран</a:t>
                      </a:r>
                      <a:endParaRPr lang="ru-RU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3600" dirty="0" smtClean="0"/>
                        <a:t>разный</a:t>
                      </a:r>
                      <a:endParaRPr lang="ru-RU" sz="3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31237806"/>
                  </a:ext>
                </a:extLst>
              </a:tr>
              <a:tr h="775394">
                <a:tc>
                  <a:txBody>
                    <a:bodyPr/>
                    <a:lstStyle/>
                    <a:p>
                      <a:r>
                        <a:rPr lang="ru-RU" sz="3600" dirty="0" smtClean="0"/>
                        <a:t>Процессор</a:t>
                      </a:r>
                      <a:endParaRPr lang="ru-RU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3600" dirty="0" smtClean="0"/>
                        <a:t>совпадает</a:t>
                      </a:r>
                      <a:endParaRPr lang="ru-RU" sz="3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049570326"/>
                  </a:ext>
                </a:extLst>
              </a:tr>
            </a:tbl>
          </a:graphicData>
        </a:graphic>
      </p:graphicFrame>
      <p:sp>
        <p:nvSpPr>
          <p:cNvPr id="10" name="Shape 199"/>
          <p:cNvSpPr/>
          <p:nvPr/>
        </p:nvSpPr>
        <p:spPr>
          <a:xfrm>
            <a:off x="699009" y="6180974"/>
            <a:ext cx="8371840" cy="11428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Товары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7849759"/>
              </p:ext>
            </p:extLst>
          </p:nvPr>
        </p:nvGraphicFramePr>
        <p:xfrm>
          <a:off x="12317982" y="7364640"/>
          <a:ext cx="9620554" cy="3514902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2550042">
                  <a:extLst>
                    <a:ext uri="{9D8B030D-6E8A-4147-A177-3AD203B41FA5}">
                      <a16:colId xmlns="" xmlns:a16="http://schemas.microsoft.com/office/drawing/2014/main" val="3395026604"/>
                    </a:ext>
                  </a:extLst>
                </a:gridCol>
                <a:gridCol w="3535256">
                  <a:extLst>
                    <a:ext uri="{9D8B030D-6E8A-4147-A177-3AD203B41FA5}">
                      <a16:colId xmlns="" xmlns:a16="http://schemas.microsoft.com/office/drawing/2014/main" val="4048926451"/>
                    </a:ext>
                  </a:extLst>
                </a:gridCol>
                <a:gridCol w="3535256">
                  <a:extLst>
                    <a:ext uri="{9D8B030D-6E8A-4147-A177-3AD203B41FA5}">
                      <a16:colId xmlns="" xmlns:a16="http://schemas.microsoft.com/office/drawing/2014/main" val="574075629"/>
                    </a:ext>
                  </a:extLst>
                </a:gridCol>
              </a:tblGrid>
              <a:tr h="773520">
                <a:tc>
                  <a:txBody>
                    <a:bodyPr/>
                    <a:lstStyle/>
                    <a:p>
                      <a:r>
                        <a:rPr lang="ru-RU" sz="3600" dirty="0" smtClean="0"/>
                        <a:t>Фильм</a:t>
                      </a:r>
                      <a:endParaRPr lang="ru-RU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3600" dirty="0" smtClean="0"/>
                        <a:t>Пользователь 1</a:t>
                      </a:r>
                      <a:endParaRPr lang="ru-RU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3600" dirty="0" smtClean="0"/>
                        <a:t>Пользователь 2</a:t>
                      </a:r>
                      <a:endParaRPr lang="ru-RU" sz="3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265905993"/>
                  </a:ext>
                </a:extLst>
              </a:tr>
              <a:tr h="775394">
                <a:tc>
                  <a:txBody>
                    <a:bodyPr/>
                    <a:lstStyle/>
                    <a:p>
                      <a:r>
                        <a:rPr lang="ru-RU" sz="3600" dirty="0" smtClean="0"/>
                        <a:t>Гадкий Я</a:t>
                      </a:r>
                      <a:endParaRPr lang="ru-RU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3600" dirty="0" smtClean="0">
                          <a:solidFill>
                            <a:srgbClr val="FFFF00"/>
                          </a:solidFill>
                          <a:sym typeface="Wingdings" panose="05000000000000000000" pitchFamily="2" charset="2"/>
                        </a:rPr>
                        <a:t></a:t>
                      </a:r>
                      <a:endParaRPr lang="ru-RU" sz="3600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3600" dirty="0" smtClean="0">
                          <a:solidFill>
                            <a:srgbClr val="FFFF00"/>
                          </a:solidFill>
                          <a:sym typeface="Wingdings" panose="05000000000000000000" pitchFamily="2" charset="2"/>
                        </a:rPr>
                        <a:t></a:t>
                      </a:r>
                      <a:endParaRPr lang="ru-RU" sz="3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975367229"/>
                  </a:ext>
                </a:extLst>
              </a:tr>
              <a:tr h="775394">
                <a:tc>
                  <a:txBody>
                    <a:bodyPr/>
                    <a:lstStyle/>
                    <a:p>
                      <a:r>
                        <a:rPr lang="ru-RU" sz="3600" dirty="0" smtClean="0"/>
                        <a:t>Мумия</a:t>
                      </a:r>
                      <a:endParaRPr lang="ru-RU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3600" dirty="0" smtClean="0">
                          <a:solidFill>
                            <a:srgbClr val="FFFF00"/>
                          </a:solidFill>
                          <a:sym typeface="Wingdings" panose="05000000000000000000" pitchFamily="2" charset="2"/>
                        </a:rPr>
                        <a:t></a:t>
                      </a:r>
                      <a:endParaRPr lang="ru-RU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3600" dirty="0" smtClean="0">
                          <a:solidFill>
                            <a:srgbClr val="FFFF00"/>
                          </a:solidFill>
                          <a:sym typeface="Wingdings" panose="05000000000000000000" pitchFamily="2" charset="2"/>
                        </a:rPr>
                        <a:t></a:t>
                      </a:r>
                      <a:endParaRPr lang="ru-RU" sz="3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31237806"/>
                  </a:ext>
                </a:extLst>
              </a:tr>
              <a:tr h="775394">
                <a:tc>
                  <a:txBody>
                    <a:bodyPr/>
                    <a:lstStyle/>
                    <a:p>
                      <a:r>
                        <a:rPr lang="ru-RU" sz="3600" dirty="0" smtClean="0"/>
                        <a:t>Пираты</a:t>
                      </a:r>
                      <a:endParaRPr lang="ru-RU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3600" dirty="0" smtClean="0">
                          <a:solidFill>
                            <a:srgbClr val="FFFF00"/>
                          </a:solidFill>
                          <a:sym typeface="Wingdings" panose="05000000000000000000" pitchFamily="2" charset="2"/>
                        </a:rPr>
                        <a:t></a:t>
                      </a:r>
                      <a:endParaRPr lang="ru-RU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3600" dirty="0" smtClean="0">
                          <a:solidFill>
                            <a:srgbClr val="FFFF00"/>
                          </a:solidFill>
                          <a:sym typeface="Wingdings" panose="05000000000000000000" pitchFamily="2" charset="2"/>
                        </a:rPr>
                        <a:t></a:t>
                      </a:r>
                      <a:endParaRPr lang="ru-RU" sz="3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049570326"/>
                  </a:ext>
                </a:extLst>
              </a:tr>
            </a:tbl>
          </a:graphicData>
        </a:graphic>
      </p:graphicFrame>
      <p:sp>
        <p:nvSpPr>
          <p:cNvPr id="12" name="Shape 199"/>
          <p:cNvSpPr/>
          <p:nvPr/>
        </p:nvSpPr>
        <p:spPr>
          <a:xfrm>
            <a:off x="12317985" y="6180974"/>
            <a:ext cx="8371840" cy="1036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Предпочтения пользователей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312570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8" y="2840101"/>
            <a:ext cx="21328509" cy="49039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Снова пример</a:t>
            </a:r>
          </a:p>
          <a:p>
            <a:endParaRPr lang="ru-RU" dirty="0"/>
          </a:p>
          <a:p>
            <a:r>
              <a:rPr lang="en-US" dirty="0" err="1"/>
              <a:t>Jaccard.ipynb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Сравнение текстов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70972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8" y="2840101"/>
            <a:ext cx="21328509" cy="49039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про произвольные расстояния</a:t>
            </a:r>
          </a:p>
          <a:p>
            <a:endParaRPr lang="en-US" dirty="0" smtClean="0"/>
          </a:p>
          <a:p>
            <a:r>
              <a:rPr lang="en-US" dirty="0" err="1" smtClean="0"/>
              <a:t>kNN</a:t>
            </a:r>
            <a:r>
              <a:rPr lang="en-US" dirty="0" smtClean="0"/>
              <a:t> </a:t>
            </a:r>
            <a:r>
              <a:rPr lang="en-US" dirty="0" err="1" smtClean="0"/>
              <a:t>NBA.ipynb</a:t>
            </a:r>
            <a:endParaRPr lang="ru-RU"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Сравнение текстов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579364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47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594179" y="6012139"/>
            <a:ext cx="19549605" cy="16640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en-US" dirty="0" smtClean="0"/>
              <a:t>KNN </a:t>
            </a:r>
            <a:r>
              <a:rPr lang="ru-RU" dirty="0" smtClean="0"/>
              <a:t>и регрессия</a:t>
            </a:r>
            <a:endParaRPr lang="ru-RU" dirty="0"/>
          </a:p>
        </p:txBody>
      </p:sp>
      <p:sp>
        <p:nvSpPr>
          <p:cNvPr id="4" name="Shape 232">
            <a:extLst>
              <a:ext uri="{FF2B5EF4-FFF2-40B4-BE49-F238E27FC236}">
                <a16:creationId xmlns="" xmlns:a16="http://schemas.microsoft.com/office/drawing/2014/main" id="{F1294AC4-AE43-478C-80C1-5A8B12D765CE}"/>
              </a:ext>
            </a:extLst>
          </p:cNvPr>
          <p:cNvSpPr/>
          <p:nvPr/>
        </p:nvSpPr>
        <p:spPr>
          <a:xfrm>
            <a:off x="2597353" y="3345424"/>
            <a:ext cx="1255062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8829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8" y="2840101"/>
            <a:ext cx="21328509" cy="49039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Просто Посмотрим код</a:t>
            </a:r>
          </a:p>
          <a:p>
            <a:endParaRPr lang="ru-RU" dirty="0"/>
          </a:p>
          <a:p>
            <a:r>
              <a:rPr lang="en-US" dirty="0" err="1"/>
              <a:t>kNN</a:t>
            </a:r>
            <a:r>
              <a:rPr lang="en-US" dirty="0"/>
              <a:t> </a:t>
            </a:r>
            <a:r>
              <a:rPr lang="en-US" dirty="0" err="1"/>
              <a:t>regression.ipynb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Сравнение текстов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570576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2558640" y="3162434"/>
            <a:ext cx="19953888" cy="734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914400" indent="-914400" algn="l">
              <a:spcBef>
                <a:spcPts val="3800"/>
              </a:spcBef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Что такое </a:t>
            </a:r>
            <a:r>
              <a:rPr lang="ru-RU" sz="5200" dirty="0">
                <a:latin typeface="Proxima Nova Lt" panose="02000506030000020004" pitchFamily="50" charset="0"/>
              </a:rPr>
              <a:t>близость объектов и в каких задачах это </a:t>
            </a:r>
            <a:r>
              <a:rPr lang="ru-RU" sz="5200" dirty="0" smtClean="0">
                <a:latin typeface="Proxima Nova Lt" panose="02000506030000020004" pitchFamily="50" charset="0"/>
              </a:rPr>
              <a:t>нужно: примеры</a:t>
            </a:r>
            <a:endParaRPr lang="ru-RU" sz="5200" dirty="0">
              <a:latin typeface="Proxima Nova Lt" panose="02000506030000020004" pitchFamily="50" charset="0"/>
            </a:endParaRPr>
          </a:p>
          <a:p>
            <a:pPr marL="914400" indent="-914400" algn="l">
              <a:spcBef>
                <a:spcPts val="3800"/>
              </a:spcBef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Идея и особенности алгоритма </a:t>
            </a:r>
            <a:r>
              <a:rPr lang="en-US" sz="5200" dirty="0" smtClean="0">
                <a:latin typeface="Proxima Nova Lt" panose="02000506030000020004" pitchFamily="50" charset="0"/>
              </a:rPr>
              <a:t>KNN: </a:t>
            </a:r>
            <a:r>
              <a:rPr lang="ru-RU" sz="5200" dirty="0" smtClean="0">
                <a:latin typeface="Proxima Nova Lt" panose="02000506030000020004" pitchFamily="50" charset="0"/>
              </a:rPr>
              <a:t>теория;</a:t>
            </a:r>
          </a:p>
          <a:p>
            <a:pPr marL="914400" indent="-914400" algn="l">
              <a:spcBef>
                <a:spcPts val="3800"/>
              </a:spcBef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Еще немного практики на различных метриках</a:t>
            </a:r>
            <a:endParaRPr lang="ru-RU" sz="5200" dirty="0">
              <a:latin typeface="Proxima Nova Lt" panose="02000506030000020004" pitchFamily="50" charset="0"/>
            </a:endParaRPr>
          </a:p>
          <a:p>
            <a:pPr marL="914400" indent="-914400" algn="l">
              <a:spcBef>
                <a:spcPts val="3800"/>
              </a:spcBef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Пример решения задачи классификации </a:t>
            </a:r>
            <a:r>
              <a:rPr lang="en-US" sz="5200" dirty="0" smtClean="0">
                <a:latin typeface="Proxima Nova Lt" panose="02000506030000020004" pitchFamily="50" charset="0"/>
              </a:rPr>
              <a:t>KNN: </a:t>
            </a:r>
            <a:r>
              <a:rPr lang="ru-RU" sz="5200" dirty="0" smtClean="0">
                <a:latin typeface="Proxima Nova Lt" panose="02000506030000020004" pitchFamily="50" charset="0"/>
              </a:rPr>
              <a:t>практика;</a:t>
            </a:r>
            <a:endParaRPr lang="ru-RU" sz="5200" dirty="0">
              <a:latin typeface="Proxima Nova Lt" panose="02000506030000020004" pitchFamily="50" charset="0"/>
            </a:endParaRPr>
          </a:p>
          <a:p>
            <a:pPr marL="914400" indent="-914400" algn="l">
              <a:spcBef>
                <a:spcPts val="3800"/>
              </a:spcBef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Пример решения задачи регрессии через </a:t>
            </a:r>
            <a:r>
              <a:rPr lang="en-US" sz="5200" dirty="0" smtClean="0">
                <a:latin typeface="Proxima Nova Lt" panose="02000506030000020004" pitchFamily="50" charset="0"/>
              </a:rPr>
              <a:t>KNN: </a:t>
            </a:r>
            <a:r>
              <a:rPr lang="ru-RU" sz="5200" dirty="0" smtClean="0">
                <a:latin typeface="Proxima Nova Lt" panose="02000506030000020004" pitchFamily="50" charset="0"/>
              </a:rPr>
              <a:t>тоже практика.</a:t>
            </a:r>
            <a:endParaRPr lang="ru-RU" sz="5200" dirty="0">
              <a:latin typeface="Proxima Nova Lt" panose="02000506030000020004" pitchFamily="50" charset="0"/>
            </a:endParaRPr>
          </a:p>
          <a:p>
            <a:pPr marL="914400" indent="-914400" algn="l">
              <a:spcBef>
                <a:spcPts val="3800"/>
              </a:spcBef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endParaRPr lang="ru-RU" sz="5200" dirty="0">
              <a:latin typeface="Proxima Nova Lt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511597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47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526122" y="6012139"/>
            <a:ext cx="19549605" cy="16950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dirty="0"/>
              <a:t>Что мы сегодня узнали</a:t>
            </a:r>
          </a:p>
        </p:txBody>
      </p:sp>
      <p:sp>
        <p:nvSpPr>
          <p:cNvPr id="5" name="Shape 232">
            <a:extLst>
              <a:ext uri="{FF2B5EF4-FFF2-40B4-BE49-F238E27FC236}">
                <a16:creationId xmlns="" xmlns:a16="http://schemas.microsoft.com/office/drawing/2014/main" id="{82AD2D01-0F02-4F95-AF4A-F60C649D3EA2}"/>
              </a:ext>
            </a:extLst>
          </p:cNvPr>
          <p:cNvSpPr/>
          <p:nvPr/>
        </p:nvSpPr>
        <p:spPr>
          <a:xfrm>
            <a:off x="2597353" y="3345424"/>
            <a:ext cx="1255062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877820"/>
      </p:ext>
    </p:extLst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99">
            <a:extLst>
              <a:ext uri="{FF2B5EF4-FFF2-40B4-BE49-F238E27FC236}">
                <a16:creationId xmlns="" xmlns:a16="http://schemas.microsoft.com/office/drawing/2014/main" id="{D69025E2-4747-4639-BC33-C1EAC825A7FE}"/>
              </a:ext>
            </a:extLst>
          </p:cNvPr>
          <p:cNvSpPr/>
          <p:nvPr/>
        </p:nvSpPr>
        <p:spPr>
          <a:xfrm>
            <a:off x="2567861" y="3162436"/>
            <a:ext cx="18471651" cy="47448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914400" indent="-914400" algn="l">
              <a:spcBef>
                <a:spcPts val="2500"/>
              </a:spcBef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Метрики расстояний и близости объектов в применении к различным задачам.</a:t>
            </a:r>
            <a:endParaRPr lang="ru-RU" sz="5200" dirty="0">
              <a:latin typeface="Proxima Nova Lt" panose="02000506030000020004" pitchFamily="50" charset="0"/>
            </a:endParaRPr>
          </a:p>
          <a:p>
            <a:pPr marL="914400" indent="-914400" algn="l">
              <a:spcBef>
                <a:spcPts val="2500"/>
              </a:spcBef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Рассмотрели идею алгоритма </a:t>
            </a:r>
            <a:r>
              <a:rPr lang="en-US" sz="5200" dirty="0" smtClean="0">
                <a:latin typeface="Proxima Nova Lt" panose="02000506030000020004" pitchFamily="50" charset="0"/>
              </a:rPr>
              <a:t>KNN.</a:t>
            </a:r>
            <a:endParaRPr lang="ru-RU" sz="5200" dirty="0">
              <a:latin typeface="Proxima Nova Lt" panose="02000506030000020004" pitchFamily="50" charset="0"/>
            </a:endParaRPr>
          </a:p>
          <a:p>
            <a:pPr marL="914400" indent="-914400" algn="l">
              <a:spcBef>
                <a:spcPts val="2500"/>
              </a:spcBef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Реализовали на практике алгоритм </a:t>
            </a:r>
            <a:r>
              <a:rPr lang="en-US" sz="5200" dirty="0" smtClean="0">
                <a:latin typeface="Proxima Nova Lt" panose="02000506030000020004" pitchFamily="50" charset="0"/>
              </a:rPr>
              <a:t>KNN </a:t>
            </a:r>
            <a:r>
              <a:rPr lang="ru-RU" sz="5200" dirty="0" smtClean="0">
                <a:latin typeface="Proxima Nova Lt" panose="02000506030000020004" pitchFamily="50" charset="0"/>
              </a:rPr>
              <a:t>в задачах классификации и регрессии.</a:t>
            </a:r>
            <a:endParaRPr lang="ru-RU" sz="5200" dirty="0">
              <a:latin typeface="Proxima Nova Lt" panose="02000506030000020004" pitchFamily="50" charset="0"/>
            </a:endParaRPr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7" name="Shape 197">
            <a:extLst>
              <a:ext uri="{FF2B5EF4-FFF2-40B4-BE49-F238E27FC236}">
                <a16:creationId xmlns="" xmlns:a16="http://schemas.microsoft.com/office/drawing/2014/main" id="{E30DEE00-9074-4824-B61F-9A3B54D91EC4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Что мы сегодня узнали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0245377"/>
      </p:ext>
    </p:extLst>
  </p:cSld>
  <p:clrMapOvr>
    <a:masterClrMapping/>
  </p:clrMapOvr>
  <p:transition spd="slow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47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505688" y="6012139"/>
            <a:ext cx="19549605" cy="16950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dirty="0"/>
              <a:t>Полезные материалы</a:t>
            </a:r>
          </a:p>
        </p:txBody>
      </p:sp>
      <p:sp>
        <p:nvSpPr>
          <p:cNvPr id="4" name="Shape 232">
            <a:extLst>
              <a:ext uri="{FF2B5EF4-FFF2-40B4-BE49-F238E27FC236}">
                <a16:creationId xmlns="" xmlns:a16="http://schemas.microsoft.com/office/drawing/2014/main" id="{D4024185-C28D-4A58-B745-1BB89F3C5BA2}"/>
              </a:ext>
            </a:extLst>
          </p:cNvPr>
          <p:cNvSpPr/>
          <p:nvPr/>
        </p:nvSpPr>
        <p:spPr>
          <a:xfrm>
            <a:off x="2597353" y="3345424"/>
            <a:ext cx="1255062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5054774"/>
      </p:ext>
    </p:extLst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99">
            <a:extLst>
              <a:ext uri="{FF2B5EF4-FFF2-40B4-BE49-F238E27FC236}">
                <a16:creationId xmlns="" xmlns:a16="http://schemas.microsoft.com/office/drawing/2014/main" id="{D69025E2-4747-4639-BC33-C1EAC825A7FE}"/>
              </a:ext>
            </a:extLst>
          </p:cNvPr>
          <p:cNvSpPr/>
          <p:nvPr/>
        </p:nvSpPr>
        <p:spPr>
          <a:xfrm>
            <a:off x="2567861" y="3162436"/>
            <a:ext cx="18471651" cy="6345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914400" indent="-914400" algn="l">
              <a:spcBef>
                <a:spcPts val="2500"/>
              </a:spcBef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Примеры различных корреляций </a:t>
            </a:r>
            <a:r>
              <a:rPr lang="en-US" sz="5200" dirty="0">
                <a:latin typeface="Proxima Nova Lt" panose="02000506030000020004" pitchFamily="50" charset="0"/>
                <a:hlinkClick r:id="rId2"/>
              </a:rPr>
              <a:t>http://</a:t>
            </a:r>
            <a:r>
              <a:rPr lang="en-US" sz="5200" dirty="0" smtClean="0">
                <a:latin typeface="Proxima Nova Lt" panose="02000506030000020004" pitchFamily="50" charset="0"/>
                <a:hlinkClick r:id="rId2"/>
              </a:rPr>
              <a:t>www.tylervigen.com/spurious-correlations</a:t>
            </a:r>
            <a:endParaRPr lang="ru-RU" sz="5200" dirty="0">
              <a:latin typeface="Proxima Nova Lt" panose="02000506030000020004" pitchFamily="50" charset="0"/>
            </a:endParaRPr>
          </a:p>
          <a:p>
            <a:pPr marL="914400" indent="-914400" algn="l">
              <a:spcBef>
                <a:spcPts val="2500"/>
              </a:spcBef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Блог </a:t>
            </a:r>
            <a:r>
              <a:rPr lang="en-US" sz="5200" dirty="0" smtClean="0">
                <a:latin typeface="Proxima Nova Lt" panose="02000506030000020004" pitchFamily="50" charset="0"/>
              </a:rPr>
              <a:t>Open </a:t>
            </a:r>
            <a:r>
              <a:rPr lang="en-US" sz="5200" dirty="0">
                <a:latin typeface="Proxima Nova Lt" panose="02000506030000020004" pitchFamily="50" charset="0"/>
              </a:rPr>
              <a:t>Data Science </a:t>
            </a:r>
            <a:r>
              <a:rPr lang="en-US" sz="5200" dirty="0">
                <a:latin typeface="Proxima Nova Lt" panose="02000506030000020004" pitchFamily="50" charset="0"/>
                <a:hlinkClick r:id="rId3"/>
              </a:rPr>
              <a:t>https://habrahabr.ru/company/ods/blog/322534/#</a:t>
            </a:r>
            <a:r>
              <a:rPr lang="en-US" sz="5200" dirty="0" smtClean="0">
                <a:latin typeface="Proxima Nova Lt" panose="02000506030000020004" pitchFamily="50" charset="0"/>
                <a:hlinkClick r:id="rId3"/>
              </a:rPr>
              <a:t>metod-blizhayshih-sosedey</a:t>
            </a:r>
            <a:endParaRPr lang="en-US" sz="5200" dirty="0">
              <a:latin typeface="Proxima Nova Lt" panose="02000506030000020004" pitchFamily="50" charset="0"/>
            </a:endParaRPr>
          </a:p>
          <a:p>
            <a:pPr marL="914400" indent="-914400" algn="l">
              <a:spcBef>
                <a:spcPts val="2500"/>
              </a:spcBef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200" dirty="0" smtClean="0">
                <a:latin typeface="Proxima Nova Lt" panose="02000506030000020004" pitchFamily="50" charset="0"/>
              </a:rPr>
              <a:t>Еще примеры метрик </a:t>
            </a:r>
            <a:r>
              <a:rPr lang="en-US" sz="5200" dirty="0">
                <a:latin typeface="Proxima Nova Lt" panose="02000506030000020004" pitchFamily="50" charset="0"/>
                <a:hlinkClick r:id="rId4"/>
              </a:rPr>
              <a:t>https://</a:t>
            </a:r>
            <a:r>
              <a:rPr lang="en-US" sz="5200" dirty="0" smtClean="0">
                <a:latin typeface="Proxima Nova Lt" panose="02000506030000020004" pitchFamily="50" charset="0"/>
                <a:hlinkClick r:id="rId4"/>
              </a:rPr>
              <a:t>ru.coursera.org/learn/supervised-learning/lecture/gqbPl/mietriki-v-knn</a:t>
            </a:r>
            <a:endParaRPr lang="ru-RU" sz="5200" dirty="0" smtClean="0">
              <a:latin typeface="Proxima Nova Lt" panose="02000506030000020004" pitchFamily="50" charset="0"/>
            </a:endParaRPr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7" name="Shape 197">
            <a:extLst>
              <a:ext uri="{FF2B5EF4-FFF2-40B4-BE49-F238E27FC236}">
                <a16:creationId xmlns="" xmlns:a16="http://schemas.microsoft.com/office/drawing/2014/main" id="{E30DEE00-9074-4824-B61F-9A3B54D91EC4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Полезные материалы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68131"/>
      </p:ext>
    </p:extLst>
  </p:cSld>
  <p:clrMapOvr>
    <a:masterClrMapping/>
  </p:clrMapOvr>
  <p:transition spd="slow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255" name="Shape 255"/>
          <p:cNvSpPr/>
          <p:nvPr/>
        </p:nvSpPr>
        <p:spPr>
          <a:xfrm>
            <a:off x="5923823" y="11292892"/>
            <a:ext cx="4486741" cy="7713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lnSpc>
                <a:spcPct val="140000"/>
              </a:lnSpc>
              <a:defRPr sz="3900" spc="273">
                <a:solidFill>
                  <a:srgbClr val="FDFFFB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</a:lstStyle>
          <a:p>
            <a:r>
              <a:rPr lang="en-US" sz="3500" dirty="0" smtClean="0">
                <a:latin typeface="Proxima Nova Lt" panose="02000506030000020004" pitchFamily="50" charset="0"/>
              </a:rPr>
              <a:t>kbashevoy@gmail.com</a:t>
            </a:r>
            <a:endParaRPr sz="3500" dirty="0">
              <a:latin typeface="Proxima Nova Lt" panose="02000506030000020004" pitchFamily="50" charset="0"/>
            </a:endParaRPr>
          </a:p>
        </p:txBody>
      </p:sp>
      <p:sp>
        <p:nvSpPr>
          <p:cNvPr id="257" name="Shape 257"/>
          <p:cNvSpPr/>
          <p:nvPr/>
        </p:nvSpPr>
        <p:spPr>
          <a:xfrm>
            <a:off x="14299574" y="11307766"/>
            <a:ext cx="4492897" cy="7904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lnSpc>
                <a:spcPct val="140000"/>
              </a:lnSpc>
              <a:defRPr sz="3900" spc="273">
                <a:solidFill>
                  <a:srgbClr val="FDFFFB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</a:lstStyle>
          <a:p>
            <a:r>
              <a:rPr lang="en-US" sz="3600" dirty="0">
                <a:latin typeface="Proxima Nova Lt" panose="02000506030000020004" pitchFamily="50" charset="0"/>
              </a:rPr>
              <a:t>/</a:t>
            </a:r>
            <a:r>
              <a:rPr lang="en-US" sz="3600" dirty="0" err="1">
                <a:latin typeface="Proxima Nova Lt" panose="02000506030000020004" pitchFamily="50" charset="0"/>
              </a:rPr>
              <a:t>konstantin.bashevoy</a:t>
            </a:r>
            <a:endParaRPr lang="en-US" sz="3600" dirty="0">
              <a:latin typeface="Proxima Nova Lt" panose="02000506030000020004" pitchFamily="50" charset="0"/>
            </a:endParaRPr>
          </a:p>
        </p:txBody>
      </p:sp>
      <p:sp>
        <p:nvSpPr>
          <p:cNvPr id="258" name="Shape 258"/>
          <p:cNvSpPr/>
          <p:nvPr/>
        </p:nvSpPr>
        <p:spPr>
          <a:xfrm>
            <a:off x="6787843" y="8531604"/>
            <a:ext cx="11062324" cy="14380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lnSpc>
                <a:spcPct val="140000"/>
              </a:lnSpc>
              <a:defRPr sz="10000" cap="all" spc="0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7000" dirty="0" smtClean="0"/>
              <a:t>Константин Башевой</a:t>
            </a:r>
            <a:endParaRPr lang="ru-RU" sz="7000" dirty="0"/>
          </a:p>
        </p:txBody>
      </p:sp>
      <p:sp>
        <p:nvSpPr>
          <p:cNvPr id="259" name="Shape 259"/>
          <p:cNvSpPr/>
          <p:nvPr/>
        </p:nvSpPr>
        <p:spPr>
          <a:xfrm>
            <a:off x="2701459" y="5030867"/>
            <a:ext cx="19154775" cy="2103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>
              <a:lnSpc>
                <a:spcPct val="140000"/>
              </a:lnSpc>
              <a:defRPr sz="7000" spc="140">
                <a:solidFill>
                  <a:srgbClr val="C4AFD2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pPr>
              <a:lnSpc>
                <a:spcPct val="100000"/>
              </a:lnSpc>
            </a:pPr>
            <a:r>
              <a:rPr sz="13000" dirty="0" err="1"/>
              <a:t>Спасибо</a:t>
            </a:r>
            <a:r>
              <a:rPr sz="13000" dirty="0"/>
              <a:t> </a:t>
            </a:r>
            <a:r>
              <a:rPr sz="13000" dirty="0" err="1"/>
              <a:t>за</a:t>
            </a:r>
            <a:r>
              <a:rPr sz="13000" dirty="0"/>
              <a:t> </a:t>
            </a:r>
            <a:r>
              <a:rPr sz="13000" dirty="0" err="1"/>
              <a:t>внимание</a:t>
            </a:r>
            <a:r>
              <a:rPr sz="13000" dirty="0"/>
              <a:t>!</a:t>
            </a:r>
          </a:p>
        </p:txBody>
      </p:sp>
      <p:pic>
        <p:nvPicPr>
          <p:cNvPr id="260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764415" y="10683288"/>
            <a:ext cx="715883" cy="5437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63" name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313691" y="1493838"/>
            <a:ext cx="5756618" cy="1600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4713" y="10648168"/>
            <a:ext cx="627733" cy="627733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47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594179" y="6012139"/>
            <a:ext cx="19549605" cy="16950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dirty="0" smtClean="0"/>
              <a:t>Метрики расстояний</a:t>
            </a:r>
            <a:endParaRPr lang="ru-RU" dirty="0"/>
          </a:p>
        </p:txBody>
      </p:sp>
      <p:sp>
        <p:nvSpPr>
          <p:cNvPr id="4" name="Shape 232">
            <a:extLst>
              <a:ext uri="{FF2B5EF4-FFF2-40B4-BE49-F238E27FC236}">
                <a16:creationId xmlns="" xmlns:a16="http://schemas.microsoft.com/office/drawing/2014/main" id="{F1294AC4-AE43-478C-80C1-5A8B12D765CE}"/>
              </a:ext>
            </a:extLst>
          </p:cNvPr>
          <p:cNvSpPr/>
          <p:nvPr/>
        </p:nvSpPr>
        <p:spPr>
          <a:xfrm>
            <a:off x="2597353" y="3345424"/>
            <a:ext cx="1255062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515775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01" b="1180"/>
          <a:stretch/>
        </p:blipFill>
        <p:spPr>
          <a:xfrm>
            <a:off x="0" y="-27709"/>
            <a:ext cx="24383999" cy="13725422"/>
          </a:xfrm>
          <a:prstGeom prst="rect">
            <a:avLst/>
          </a:prstGeom>
        </p:spPr>
      </p:pic>
      <p:sp>
        <p:nvSpPr>
          <p:cNvPr id="197" name="Shape 197"/>
          <p:cNvSpPr/>
          <p:nvPr/>
        </p:nvSpPr>
        <p:spPr>
          <a:xfrm>
            <a:off x="2555619" y="5016373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Евклидово расстояние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PF BeauSans Pro SemiBold" panose="02000503000000020004" pitchFamily="50" charset="0"/>
              </a:rPr>
              <a:t>Метрики расстояний</a:t>
            </a:r>
            <a:endParaRPr sz="3000" dirty="0">
              <a:solidFill>
                <a:schemeClr val="accent6">
                  <a:lumMod val="60000"/>
                  <a:lumOff val="40000"/>
                </a:schemeClr>
              </a:solidFill>
              <a:latin typeface="PF BeauSans Pro SemiBold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131297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555619" y="2840101"/>
            <a:ext cx="19370676" cy="156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 smtClean="0"/>
              <a:t>Точки на плоскости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Евклидово расстояние</a:t>
            </a:r>
            <a:endParaRPr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906863" y="7545824"/>
            <a:ext cx="16202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hangingPunct="1"/>
            <a:r>
              <a:rPr lang="ru-RU" sz="3600" kern="1200" dirty="0" smtClean="0">
                <a:solidFill>
                  <a:prstClr val="black"/>
                </a:solidFill>
                <a:latin typeface="Calibri" panose="020F0502020204030204"/>
              </a:rPr>
              <a:t>точка А</a:t>
            </a:r>
            <a:endParaRPr lang="ru-RU" sz="3600" kern="12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017372" y="5512520"/>
            <a:ext cx="1601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hangingPunct="1"/>
            <a:r>
              <a:rPr lang="ru-RU" sz="3600" kern="1200" dirty="0" smtClean="0">
                <a:solidFill>
                  <a:prstClr val="black"/>
                </a:solidFill>
                <a:latin typeface="Calibri" panose="020F0502020204030204"/>
              </a:rPr>
              <a:t>точка Б</a:t>
            </a:r>
            <a:endParaRPr lang="ru-RU" sz="3600" kern="12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1" name="Овал 40"/>
          <p:cNvSpPr/>
          <p:nvPr/>
        </p:nvSpPr>
        <p:spPr>
          <a:xfrm>
            <a:off x="2656952" y="8439073"/>
            <a:ext cx="216000" cy="216000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Овал 41"/>
          <p:cNvSpPr/>
          <p:nvPr/>
        </p:nvSpPr>
        <p:spPr>
          <a:xfrm>
            <a:off x="6757842" y="6612448"/>
            <a:ext cx="216000" cy="216000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608415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5879</TotalTime>
  <Words>934</Words>
  <Application>Microsoft Macintosh PowerPoint</Application>
  <PresentationFormat>Другой</PresentationFormat>
  <Paragraphs>262</Paragraphs>
  <Slides>64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64</vt:i4>
      </vt:variant>
    </vt:vector>
  </HeadingPairs>
  <TitlesOfParts>
    <vt:vector size="77" baseType="lpstr">
      <vt:lpstr>Calibri</vt:lpstr>
      <vt:lpstr>Cambria Math</vt:lpstr>
      <vt:lpstr>Helvetica</vt:lpstr>
      <vt:lpstr>Helvetica Light</vt:lpstr>
      <vt:lpstr>Helvetica Neue</vt:lpstr>
      <vt:lpstr>PF BeauSans Pro SemiBold</vt:lpstr>
      <vt:lpstr>PFBeauSansPro-Bold</vt:lpstr>
      <vt:lpstr>PFBeauSansPro-Regular</vt:lpstr>
      <vt:lpstr>Proxima Nova Lt</vt:lpstr>
      <vt:lpstr>Proxima Nova Regular</vt:lpstr>
      <vt:lpstr>Wingdings</vt:lpstr>
      <vt:lpstr>Arial</vt:lpstr>
      <vt:lpstr>White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Андрей Мельниченко</dc:creator>
  <cp:lastModifiedBy>пользователь Microsoft Office</cp:lastModifiedBy>
  <cp:revision>142</cp:revision>
  <dcterms:modified xsi:type="dcterms:W3CDTF">2018-11-14T08:10:31Z</dcterms:modified>
</cp:coreProperties>
</file>